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8"/>
  </p:notesMasterIdLst>
  <p:sldIdLst>
    <p:sldId id="656" r:id="rId5"/>
    <p:sldId id="675" r:id="rId6"/>
    <p:sldId id="651" r:id="rId7"/>
    <p:sldId id="652" r:id="rId8"/>
    <p:sldId id="653" r:id="rId9"/>
    <p:sldId id="654" r:id="rId10"/>
    <p:sldId id="655" r:id="rId11"/>
    <p:sldId id="676" r:id="rId12"/>
    <p:sldId id="657" r:id="rId13"/>
    <p:sldId id="658" r:id="rId14"/>
    <p:sldId id="666" r:id="rId15"/>
    <p:sldId id="677" r:id="rId16"/>
    <p:sldId id="593" r:id="rId17"/>
    <p:sldId id="659" r:id="rId18"/>
    <p:sldId id="660" r:id="rId19"/>
    <p:sldId id="661" r:id="rId20"/>
    <p:sldId id="662" r:id="rId21"/>
    <p:sldId id="668" r:id="rId22"/>
    <p:sldId id="672" r:id="rId23"/>
    <p:sldId id="671" r:id="rId24"/>
    <p:sldId id="669" r:id="rId25"/>
    <p:sldId id="673" r:id="rId26"/>
    <p:sldId id="674" r:id="rId27"/>
  </p:sldIdLst>
  <p:sldSz cx="9144000" cy="6858000" type="screen4x3"/>
  <p:notesSz cx="6742113" cy="9872663"/>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5" d="100"/>
          <a:sy n="75" d="100"/>
        </p:scale>
        <p:origin x="-1666" y="-67"/>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21000" cy="493713"/>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19525" y="0"/>
            <a:ext cx="2921000" cy="493713"/>
          </a:xfrm>
          <a:prstGeom prst="rect">
            <a:avLst/>
          </a:prstGeom>
        </p:spPr>
        <p:txBody>
          <a:bodyPr vert="horz" lIns="91440" tIns="45720" rIns="91440" bIns="45720" rtlCol="0"/>
          <a:lstStyle>
            <a:lvl1pPr algn="r">
              <a:defRPr sz="1200"/>
            </a:lvl1pPr>
          </a:lstStyle>
          <a:p>
            <a:fld id="{DFCBA769-08D3-486E-B641-0D1143AE9B9A}" type="datetimeFigureOut">
              <a:rPr lang="es-ES" smtClean="0"/>
              <a:pPr/>
              <a:t>02/11/2025</a:t>
            </a:fld>
            <a:endParaRPr lang="es-ES"/>
          </a:p>
        </p:txBody>
      </p:sp>
      <p:sp>
        <p:nvSpPr>
          <p:cNvPr id="4" name="3 Marcador de imagen de diapositiva"/>
          <p:cNvSpPr>
            <a:spLocks noGrp="1" noRot="1" noChangeAspect="1"/>
          </p:cNvSpPr>
          <p:nvPr>
            <p:ph type="sldImg" idx="2"/>
          </p:nvPr>
        </p:nvSpPr>
        <p:spPr>
          <a:xfrm>
            <a:off x="903288" y="739775"/>
            <a:ext cx="4935537" cy="3703638"/>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74688" y="4689475"/>
            <a:ext cx="5392737" cy="4443413"/>
          </a:xfrm>
          <a:prstGeom prst="rect">
            <a:avLst/>
          </a:prstGeom>
        </p:spPr>
        <p:txBody>
          <a:bodyPr vert="horz" lIns="91440" tIns="45720" rIns="91440" bIns="45720" rtlCol="0"/>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5 Marcador de pie de página"/>
          <p:cNvSpPr>
            <a:spLocks noGrp="1"/>
          </p:cNvSpPr>
          <p:nvPr>
            <p:ph type="ftr" sz="quarter" idx="4"/>
          </p:nvPr>
        </p:nvSpPr>
        <p:spPr>
          <a:xfrm>
            <a:off x="0" y="9377363"/>
            <a:ext cx="2921000" cy="493712"/>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19525" y="9377363"/>
            <a:ext cx="2921000" cy="493712"/>
          </a:xfrm>
          <a:prstGeom prst="rect">
            <a:avLst/>
          </a:prstGeom>
        </p:spPr>
        <p:txBody>
          <a:bodyPr vert="horz" lIns="91440" tIns="45720" rIns="91440" bIns="45720" rtlCol="0" anchor="b"/>
          <a:lstStyle>
            <a:lvl1pPr algn="r">
              <a:defRPr sz="1200"/>
            </a:lvl1pPr>
          </a:lstStyle>
          <a:p>
            <a:fld id="{56EF3C9C-4E04-4D34-A86B-71B840952FEA}" type="slidenum">
              <a:rPr lang="es-ES" smtClean="0"/>
              <a:pPr/>
              <a:t>‹Nº›</a:t>
            </a:fld>
            <a:endParaRPr lang="es-ES"/>
          </a:p>
        </p:txBody>
      </p:sp>
    </p:spTree>
    <p:extLst>
      <p:ext uri="{BB962C8B-B14F-4D97-AF65-F5344CB8AC3E}">
        <p14:creationId xmlns:p14="http://schemas.microsoft.com/office/powerpoint/2010/main" val="393189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92F91E7-7331-4932-A923-9C2FBC509E91}" type="slidenum">
              <a:rPr lang="es-ES" smtClean="0"/>
              <a:pPr/>
              <a:t>1</a:t>
            </a:fld>
            <a:endParaRPr lang="es-ES"/>
          </a:p>
        </p:txBody>
      </p:sp>
    </p:spTree>
    <p:extLst>
      <p:ext uri="{BB962C8B-B14F-4D97-AF65-F5344CB8AC3E}">
        <p14:creationId xmlns:p14="http://schemas.microsoft.com/office/powerpoint/2010/main" val="36029858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92F91E7-7331-4932-A923-9C2FBC509E91}" type="slidenum">
              <a:rPr lang="es-ES" smtClean="0"/>
              <a:pPr/>
              <a:t>2</a:t>
            </a:fld>
            <a:endParaRPr lang="es-ES"/>
          </a:p>
        </p:txBody>
      </p:sp>
    </p:spTree>
    <p:extLst>
      <p:ext uri="{BB962C8B-B14F-4D97-AF65-F5344CB8AC3E}">
        <p14:creationId xmlns:p14="http://schemas.microsoft.com/office/powerpoint/2010/main" val="36029858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92F91E7-7331-4932-A923-9C2FBC509E91}" type="slidenum">
              <a:rPr lang="es-ES" smtClean="0"/>
              <a:pPr/>
              <a:t>3</a:t>
            </a:fld>
            <a:endParaRPr lang="es-ES"/>
          </a:p>
        </p:txBody>
      </p:sp>
    </p:spTree>
    <p:extLst>
      <p:ext uri="{BB962C8B-B14F-4D97-AF65-F5344CB8AC3E}">
        <p14:creationId xmlns:p14="http://schemas.microsoft.com/office/powerpoint/2010/main" val="36029858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92F91E7-7331-4932-A923-9C2FBC509E91}" type="slidenum">
              <a:rPr lang="es-ES" smtClean="0"/>
              <a:pPr/>
              <a:t>4</a:t>
            </a:fld>
            <a:endParaRPr lang="es-ES"/>
          </a:p>
        </p:txBody>
      </p:sp>
    </p:spTree>
    <p:extLst>
      <p:ext uri="{BB962C8B-B14F-4D97-AF65-F5344CB8AC3E}">
        <p14:creationId xmlns:p14="http://schemas.microsoft.com/office/powerpoint/2010/main" val="36029858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92F91E7-7331-4932-A923-9C2FBC509E91}" type="slidenum">
              <a:rPr lang="es-ES" smtClean="0"/>
              <a:pPr/>
              <a:t>5</a:t>
            </a:fld>
            <a:endParaRPr lang="es-ES"/>
          </a:p>
        </p:txBody>
      </p:sp>
    </p:spTree>
    <p:extLst>
      <p:ext uri="{BB962C8B-B14F-4D97-AF65-F5344CB8AC3E}">
        <p14:creationId xmlns:p14="http://schemas.microsoft.com/office/powerpoint/2010/main" val="36029858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92F91E7-7331-4932-A923-9C2FBC509E91}" type="slidenum">
              <a:rPr lang="es-ES" smtClean="0"/>
              <a:pPr/>
              <a:t>6</a:t>
            </a:fld>
            <a:endParaRPr lang="es-ES"/>
          </a:p>
        </p:txBody>
      </p:sp>
    </p:spTree>
    <p:extLst>
      <p:ext uri="{BB962C8B-B14F-4D97-AF65-F5344CB8AC3E}">
        <p14:creationId xmlns:p14="http://schemas.microsoft.com/office/powerpoint/2010/main" val="36029858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92F91E7-7331-4932-A923-9C2FBC509E91}" type="slidenum">
              <a:rPr lang="es-ES" smtClean="0"/>
              <a:pPr/>
              <a:t>7</a:t>
            </a:fld>
            <a:endParaRPr lang="es-ES"/>
          </a:p>
        </p:txBody>
      </p:sp>
    </p:spTree>
    <p:extLst>
      <p:ext uri="{BB962C8B-B14F-4D97-AF65-F5344CB8AC3E}">
        <p14:creationId xmlns:p14="http://schemas.microsoft.com/office/powerpoint/2010/main" val="36029858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92F91E7-7331-4932-A923-9C2FBC509E91}" type="slidenum">
              <a:rPr lang="es-ES" smtClean="0"/>
              <a:pPr/>
              <a:t>8</a:t>
            </a:fld>
            <a:endParaRPr lang="es-ES"/>
          </a:p>
        </p:txBody>
      </p:sp>
    </p:spTree>
    <p:extLst>
      <p:ext uri="{BB962C8B-B14F-4D97-AF65-F5344CB8AC3E}">
        <p14:creationId xmlns:p14="http://schemas.microsoft.com/office/powerpoint/2010/main" val="360298589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92F91E7-7331-4932-A923-9C2FBC509E91}" type="slidenum">
              <a:rPr lang="es-ES" smtClean="0"/>
              <a:pPr/>
              <a:t>9</a:t>
            </a:fld>
            <a:endParaRPr lang="es-ES"/>
          </a:p>
        </p:txBody>
      </p:sp>
    </p:spTree>
    <p:extLst>
      <p:ext uri="{BB962C8B-B14F-4D97-AF65-F5344CB8AC3E}">
        <p14:creationId xmlns:p14="http://schemas.microsoft.com/office/powerpoint/2010/main" val="36029858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92F91E7-7331-4932-A923-9C2FBC509E91}" type="slidenum">
              <a:rPr lang="es-ES" smtClean="0"/>
              <a:pPr/>
              <a:t>10</a:t>
            </a:fld>
            <a:endParaRPr lang="es-ES"/>
          </a:p>
        </p:txBody>
      </p:sp>
    </p:spTree>
    <p:extLst>
      <p:ext uri="{BB962C8B-B14F-4D97-AF65-F5344CB8AC3E}">
        <p14:creationId xmlns:p14="http://schemas.microsoft.com/office/powerpoint/2010/main" val="36029858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92F91E7-7331-4932-A923-9C2FBC509E91}" type="slidenum">
              <a:rPr lang="es-ES" smtClean="0"/>
              <a:pPr/>
              <a:t>11</a:t>
            </a:fld>
            <a:endParaRPr lang="es-ES"/>
          </a:p>
        </p:txBody>
      </p:sp>
    </p:spTree>
    <p:extLst>
      <p:ext uri="{BB962C8B-B14F-4D97-AF65-F5344CB8AC3E}">
        <p14:creationId xmlns:p14="http://schemas.microsoft.com/office/powerpoint/2010/main" val="36029858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92F91E7-7331-4932-A923-9C2FBC509E91}" type="slidenum">
              <a:rPr lang="es-ES" smtClean="0"/>
              <a:pPr/>
              <a:t>12</a:t>
            </a:fld>
            <a:endParaRPr lang="es-ES"/>
          </a:p>
        </p:txBody>
      </p:sp>
    </p:spTree>
    <p:extLst>
      <p:ext uri="{BB962C8B-B14F-4D97-AF65-F5344CB8AC3E}">
        <p14:creationId xmlns:p14="http://schemas.microsoft.com/office/powerpoint/2010/main" val="36029858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92F91E7-7331-4932-A923-9C2FBC509E91}" type="slidenum">
              <a:rPr lang="es-ES" smtClean="0"/>
              <a:pPr/>
              <a:t>13</a:t>
            </a:fld>
            <a:endParaRPr lang="es-ES"/>
          </a:p>
        </p:txBody>
      </p:sp>
    </p:spTree>
    <p:extLst>
      <p:ext uri="{BB962C8B-B14F-4D97-AF65-F5344CB8AC3E}">
        <p14:creationId xmlns:p14="http://schemas.microsoft.com/office/powerpoint/2010/main" val="36029858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92F91E7-7331-4932-A923-9C2FBC509E91}" type="slidenum">
              <a:rPr lang="es-ES" smtClean="0"/>
              <a:pPr/>
              <a:t>14</a:t>
            </a:fld>
            <a:endParaRPr lang="es-ES"/>
          </a:p>
        </p:txBody>
      </p:sp>
    </p:spTree>
    <p:extLst>
      <p:ext uri="{BB962C8B-B14F-4D97-AF65-F5344CB8AC3E}">
        <p14:creationId xmlns:p14="http://schemas.microsoft.com/office/powerpoint/2010/main" val="36029858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92F91E7-7331-4932-A923-9C2FBC509E91}" type="slidenum">
              <a:rPr lang="es-ES" smtClean="0"/>
              <a:pPr/>
              <a:t>15</a:t>
            </a:fld>
            <a:endParaRPr lang="es-ES"/>
          </a:p>
        </p:txBody>
      </p:sp>
    </p:spTree>
    <p:extLst>
      <p:ext uri="{BB962C8B-B14F-4D97-AF65-F5344CB8AC3E}">
        <p14:creationId xmlns:p14="http://schemas.microsoft.com/office/powerpoint/2010/main" val="36029858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92F91E7-7331-4932-A923-9C2FBC509E91}" type="slidenum">
              <a:rPr lang="es-ES" smtClean="0"/>
              <a:pPr/>
              <a:t>16</a:t>
            </a:fld>
            <a:endParaRPr lang="es-ES"/>
          </a:p>
        </p:txBody>
      </p:sp>
    </p:spTree>
    <p:extLst>
      <p:ext uri="{BB962C8B-B14F-4D97-AF65-F5344CB8AC3E}">
        <p14:creationId xmlns:p14="http://schemas.microsoft.com/office/powerpoint/2010/main" val="36029858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92F91E7-7331-4932-A923-9C2FBC509E91}" type="slidenum">
              <a:rPr lang="es-ES" smtClean="0"/>
              <a:pPr/>
              <a:t>17</a:t>
            </a:fld>
            <a:endParaRPr lang="es-ES"/>
          </a:p>
        </p:txBody>
      </p:sp>
    </p:spTree>
    <p:extLst>
      <p:ext uri="{BB962C8B-B14F-4D97-AF65-F5344CB8AC3E}">
        <p14:creationId xmlns:p14="http://schemas.microsoft.com/office/powerpoint/2010/main" val="36029858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92F91E7-7331-4932-A923-9C2FBC509E91}" type="slidenum">
              <a:rPr lang="es-ES" smtClean="0"/>
              <a:pPr/>
              <a:t>18</a:t>
            </a:fld>
            <a:endParaRPr lang="es-ES"/>
          </a:p>
        </p:txBody>
      </p:sp>
    </p:spTree>
    <p:extLst>
      <p:ext uri="{BB962C8B-B14F-4D97-AF65-F5344CB8AC3E}">
        <p14:creationId xmlns:p14="http://schemas.microsoft.com/office/powerpoint/2010/main" val="360298589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92F91E7-7331-4932-A923-9C2FBC509E91}" type="slidenum">
              <a:rPr lang="es-ES" smtClean="0"/>
              <a:pPr/>
              <a:t>19</a:t>
            </a:fld>
            <a:endParaRPr lang="es-ES"/>
          </a:p>
        </p:txBody>
      </p:sp>
    </p:spTree>
    <p:extLst>
      <p:ext uri="{BB962C8B-B14F-4D97-AF65-F5344CB8AC3E}">
        <p14:creationId xmlns:p14="http://schemas.microsoft.com/office/powerpoint/2010/main" val="36029858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92F91E7-7331-4932-A923-9C2FBC509E91}" type="slidenum">
              <a:rPr lang="es-ES" smtClean="0"/>
              <a:pPr/>
              <a:t>20</a:t>
            </a:fld>
            <a:endParaRPr lang="es-ES"/>
          </a:p>
        </p:txBody>
      </p:sp>
    </p:spTree>
    <p:extLst>
      <p:ext uri="{BB962C8B-B14F-4D97-AF65-F5344CB8AC3E}">
        <p14:creationId xmlns:p14="http://schemas.microsoft.com/office/powerpoint/2010/main" val="36029858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92F91E7-7331-4932-A923-9C2FBC509E91}" type="slidenum">
              <a:rPr lang="es-ES" smtClean="0"/>
              <a:pPr/>
              <a:t>21</a:t>
            </a:fld>
            <a:endParaRPr lang="es-ES"/>
          </a:p>
        </p:txBody>
      </p:sp>
    </p:spTree>
    <p:extLst>
      <p:ext uri="{BB962C8B-B14F-4D97-AF65-F5344CB8AC3E}">
        <p14:creationId xmlns:p14="http://schemas.microsoft.com/office/powerpoint/2010/main" val="36029858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92F91E7-7331-4932-A923-9C2FBC509E91}" type="slidenum">
              <a:rPr lang="es-ES" smtClean="0"/>
              <a:pPr/>
              <a:t>22</a:t>
            </a:fld>
            <a:endParaRPr lang="es-ES"/>
          </a:p>
        </p:txBody>
      </p:sp>
    </p:spTree>
    <p:extLst>
      <p:ext uri="{BB962C8B-B14F-4D97-AF65-F5344CB8AC3E}">
        <p14:creationId xmlns:p14="http://schemas.microsoft.com/office/powerpoint/2010/main" val="36029858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92F91E7-7331-4932-A923-9C2FBC509E91}" type="slidenum">
              <a:rPr lang="es-ES" smtClean="0"/>
              <a:pPr/>
              <a:t>23</a:t>
            </a:fld>
            <a:endParaRPr lang="es-ES"/>
          </a:p>
        </p:txBody>
      </p:sp>
    </p:spTree>
    <p:extLst>
      <p:ext uri="{BB962C8B-B14F-4D97-AF65-F5344CB8AC3E}">
        <p14:creationId xmlns:p14="http://schemas.microsoft.com/office/powerpoint/2010/main" val="36029858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pPr/>
              <a:t>02/11/2025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pPr/>
              <a:t>02/11/2025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pPr/>
              <a:t>02/11/2025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pPr/>
              <a:t>02/11/2025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pPr/>
              <a:t>02/11/2025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pPr/>
              <a:t>02/11/2025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pPr/>
              <a:t>02/11/2025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02/11/2025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02/11/2025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pPr/>
              <a:t>02/11/2025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pPr/>
              <a:t>02/11/2025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pPr/>
              <a:t>02/11/2025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4" name="3 Título"/>
          <p:cNvSpPr>
            <a:spLocks noGrp="1"/>
          </p:cNvSpPr>
          <p:nvPr>
            <p:ph type="title"/>
          </p:nvPr>
        </p:nvSpPr>
        <p:spPr>
          <a:xfrm>
            <a:off x="323528" y="116632"/>
            <a:ext cx="8219256" cy="1008112"/>
          </a:xfrm>
        </p:spPr>
        <p:txBody>
          <a:bodyPr>
            <a:normAutofit fontScale="90000"/>
          </a:bodyPr>
          <a:lstStyle/>
          <a:p>
            <a:r>
              <a:rPr lang="es-ES_tradnl" sz="3200" dirty="0"/>
              <a:t/>
            </a:r>
            <a:br>
              <a:rPr lang="es-ES_tradnl" sz="3200" dirty="0"/>
            </a:br>
            <a:endParaRPr lang="es-ES" sz="3600" b="1" u="sng" dirty="0"/>
          </a:p>
        </p:txBody>
      </p:sp>
      <p:pic>
        <p:nvPicPr>
          <p:cNvPr id="7" name="6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40" y="38056"/>
            <a:ext cx="9167523" cy="1296144"/>
          </a:xfrm>
          <a:prstGeom prst="rect">
            <a:avLst/>
          </a:prstGeom>
        </p:spPr>
      </p:pic>
      <p:sp>
        <p:nvSpPr>
          <p:cNvPr id="8" name="7 CuadroTexto"/>
          <p:cNvSpPr txBox="1"/>
          <p:nvPr/>
        </p:nvSpPr>
        <p:spPr>
          <a:xfrm>
            <a:off x="1872021" y="1663105"/>
            <a:ext cx="5400600" cy="1323439"/>
          </a:xfrm>
          <a:prstGeom prst="rect">
            <a:avLst/>
          </a:prstGeom>
          <a:noFill/>
        </p:spPr>
        <p:txBody>
          <a:bodyPr wrap="square" rtlCol="0">
            <a:spAutoFit/>
          </a:bodyPr>
          <a:lstStyle/>
          <a:p>
            <a:r>
              <a:rPr lang="es-ES" sz="80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rPr>
              <a:t>MÓDULO </a:t>
            </a:r>
            <a:r>
              <a:rPr lang="es-ES" sz="8000" b="1" dirty="0" smtClean="0">
                <a:solidFill>
                  <a:schemeClr val="bg1"/>
                </a:solidFill>
              </a:rPr>
              <a:t>I</a:t>
            </a:r>
            <a:endParaRPr lang="es-ES" sz="8000" b="1" dirty="0">
              <a:solidFill>
                <a:schemeClr val="bg1"/>
              </a:solidFill>
            </a:endParaRPr>
          </a:p>
        </p:txBody>
      </p:sp>
      <p:sp>
        <p:nvSpPr>
          <p:cNvPr id="9" name="8 CuadroTexto"/>
          <p:cNvSpPr txBox="1"/>
          <p:nvPr/>
        </p:nvSpPr>
        <p:spPr>
          <a:xfrm>
            <a:off x="899592" y="3284984"/>
            <a:ext cx="7200800" cy="2862322"/>
          </a:xfrm>
          <a:prstGeom prst="rect">
            <a:avLst/>
          </a:prstGeom>
          <a:noFill/>
        </p:spPr>
        <p:txBody>
          <a:bodyPr wrap="square" rtlCol="0">
            <a:spAutoFit/>
          </a:bodyPr>
          <a:lstStyle/>
          <a:p>
            <a:pPr algn="ctr"/>
            <a:r>
              <a:rPr lang="es-ES" sz="6000" b="1" dirty="0">
                <a:solidFill>
                  <a:schemeClr val="bg1"/>
                </a:solidFill>
              </a:rPr>
              <a:t>Conceptos de digitalización y entorno electrónico.</a:t>
            </a:r>
            <a:endParaRPr lang="es-ES" sz="6000" dirty="0">
              <a:solidFill>
                <a:schemeClr val="bg1"/>
              </a:solidFill>
            </a:endParaRPr>
          </a:p>
        </p:txBody>
      </p:sp>
    </p:spTree>
    <p:extLst>
      <p:ext uri="{BB962C8B-B14F-4D97-AF65-F5344CB8AC3E}">
        <p14:creationId xmlns:p14="http://schemas.microsoft.com/office/powerpoint/2010/main" val="168534298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5" name="4 Marcador de contenido"/>
          <p:cNvSpPr>
            <a:spLocks noGrp="1"/>
          </p:cNvSpPr>
          <p:nvPr>
            <p:ph idx="1"/>
          </p:nvPr>
        </p:nvSpPr>
        <p:spPr>
          <a:xfrm>
            <a:off x="323528" y="2924944"/>
            <a:ext cx="8280920" cy="2736304"/>
          </a:xfrm>
        </p:spPr>
        <p:txBody>
          <a:bodyPr>
            <a:normAutofit/>
          </a:bodyPr>
          <a:lstStyle/>
          <a:p>
            <a:pPr marL="914400" lvl="2" indent="0" algn="ctr">
              <a:buNone/>
            </a:pPr>
            <a:r>
              <a:rPr lang="es-ES" sz="52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Conceptos Básicos para el almacenamiento</a:t>
            </a:r>
          </a:p>
          <a:p>
            <a:pPr marL="914400" lvl="2" indent="0" algn="ctr">
              <a:buNone/>
            </a:pPr>
            <a:r>
              <a:rPr lang="es-ES" sz="52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documental</a:t>
            </a:r>
            <a:endParaRPr lang="es-ES" sz="5200" dirty="0">
              <a:solidFill>
                <a:srgbClr val="FFFF00"/>
              </a:solidFill>
            </a:endParaRPr>
          </a:p>
        </p:txBody>
      </p:sp>
      <p:sp>
        <p:nvSpPr>
          <p:cNvPr id="4" name="3 Título"/>
          <p:cNvSpPr>
            <a:spLocks noGrp="1"/>
          </p:cNvSpPr>
          <p:nvPr>
            <p:ph type="title"/>
          </p:nvPr>
        </p:nvSpPr>
        <p:spPr>
          <a:xfrm>
            <a:off x="323528" y="116632"/>
            <a:ext cx="8219256" cy="1008112"/>
          </a:xfrm>
        </p:spPr>
        <p:txBody>
          <a:bodyPr>
            <a:normAutofit fontScale="90000"/>
          </a:bodyPr>
          <a:lstStyle/>
          <a:p>
            <a:r>
              <a:rPr lang="es-ES_tradnl" sz="3200" dirty="0"/>
              <a:t/>
            </a:r>
            <a:br>
              <a:rPr lang="es-ES_tradnl" sz="3200" dirty="0"/>
            </a:br>
            <a:endParaRPr lang="es-ES" sz="3600" b="1" u="sng" dirty="0"/>
          </a:p>
        </p:txBody>
      </p:sp>
      <p:sp>
        <p:nvSpPr>
          <p:cNvPr id="6" name="4 Marcador de contenido"/>
          <p:cNvSpPr txBox="1">
            <a:spLocks/>
          </p:cNvSpPr>
          <p:nvPr/>
        </p:nvSpPr>
        <p:spPr>
          <a:xfrm>
            <a:off x="323528" y="1268760"/>
            <a:ext cx="8229600" cy="1615744"/>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914400" lvl="2" indent="0" algn="ctr">
              <a:buFont typeface="Arial" pitchFamily="34" charset="0"/>
              <a:buNone/>
            </a:pPr>
            <a:r>
              <a:rPr lang="es-ES" sz="8000" b="1" dirty="0" smtClean="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rPr>
              <a:t>Módulo I.1</a:t>
            </a:r>
          </a:p>
          <a:p>
            <a:pPr marL="914400" lvl="2" indent="0" algn="ctr">
              <a:buFont typeface="Arial" pitchFamily="34" charset="0"/>
              <a:buNone/>
            </a:pPr>
            <a:endParaRPr lang="es-ES_tradnl" sz="5000" b="1" dirty="0" smtClean="0">
              <a:ln w="18000">
                <a:solidFill>
                  <a:schemeClr val="accent2">
                    <a:satMod val="140000"/>
                  </a:schemeClr>
                </a:solidFill>
                <a:prstDash val="solid"/>
                <a:miter lim="800000"/>
              </a:ln>
              <a:solidFill>
                <a:schemeClr val="tx2">
                  <a:lumMod val="40000"/>
                  <a:lumOff val="60000"/>
                </a:schemeClr>
              </a:solidFill>
              <a:effectLst>
                <a:outerShdw blurRad="25500" dist="23000" dir="7020000" algn="tl">
                  <a:srgbClr val="000000">
                    <a:alpha val="50000"/>
                  </a:srgbClr>
                </a:outerShdw>
              </a:effectLst>
            </a:endParaRPr>
          </a:p>
          <a:p>
            <a:pPr marL="0" indent="0">
              <a:buFont typeface="Arial" pitchFamily="34" charset="0"/>
              <a:buNone/>
            </a:pPr>
            <a:endParaRPr lang="es-ES" sz="1800" b="1" dirty="0" smtClean="0">
              <a:solidFill>
                <a:schemeClr val="tx2"/>
              </a:solidFill>
              <a:latin typeface="Arial" pitchFamily="34" charset="0"/>
              <a:cs typeface="Arial" pitchFamily="34" charset="0"/>
            </a:endParaRPr>
          </a:p>
          <a:p>
            <a:pPr marL="0" indent="0" algn="just">
              <a:buFont typeface="Arial" pitchFamily="34" charset="0"/>
              <a:buNone/>
            </a:pPr>
            <a:endParaRPr lang="es-ES" sz="2400" dirty="0" smtClean="0"/>
          </a:p>
          <a:p>
            <a:pPr marL="0" indent="0">
              <a:buFont typeface="Arial" pitchFamily="34" charset="0"/>
              <a:buNone/>
            </a:pPr>
            <a:endParaRPr lang="es-ES" sz="4400" b="1" dirty="0" smtClean="0">
              <a:solidFill>
                <a:schemeClr val="tx2"/>
              </a:solidFill>
              <a:latin typeface="Arial" pitchFamily="34" charset="0"/>
              <a:cs typeface="Arial" pitchFamily="34" charset="0"/>
            </a:endParaRPr>
          </a:p>
          <a:p>
            <a:pPr marL="0" indent="0">
              <a:buFont typeface="Arial" pitchFamily="34" charset="0"/>
              <a:buNone/>
            </a:pPr>
            <a:endParaRPr lang="es-ES" sz="4400" b="1" dirty="0" smtClean="0">
              <a:solidFill>
                <a:schemeClr val="tx2"/>
              </a:solidFill>
              <a:latin typeface="Arial" pitchFamily="34" charset="0"/>
              <a:cs typeface="Arial" pitchFamily="34" charset="0"/>
            </a:endParaRPr>
          </a:p>
          <a:p>
            <a:pPr marL="0" indent="0">
              <a:buFont typeface="Arial" pitchFamily="34" charset="0"/>
              <a:buNone/>
            </a:pPr>
            <a:endParaRPr lang="es-ES_tradnl" sz="2400" dirty="0" smtClean="0"/>
          </a:p>
          <a:p>
            <a:endParaRPr lang="es-ES" dirty="0"/>
          </a:p>
        </p:txBody>
      </p:sp>
      <p:pic>
        <p:nvPicPr>
          <p:cNvPr id="7" name="6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34384"/>
            <a:ext cx="9167523" cy="1296144"/>
          </a:xfrm>
          <a:prstGeom prst="rect">
            <a:avLst/>
          </a:prstGeom>
        </p:spPr>
      </p:pic>
    </p:spTree>
    <p:extLst>
      <p:ext uri="{BB962C8B-B14F-4D97-AF65-F5344CB8AC3E}">
        <p14:creationId xmlns:p14="http://schemas.microsoft.com/office/powerpoint/2010/main" val="167805660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4" name="3 Título"/>
          <p:cNvSpPr>
            <a:spLocks noGrp="1"/>
          </p:cNvSpPr>
          <p:nvPr>
            <p:ph type="title"/>
          </p:nvPr>
        </p:nvSpPr>
        <p:spPr>
          <a:xfrm>
            <a:off x="323528" y="116632"/>
            <a:ext cx="8219256" cy="1008112"/>
          </a:xfrm>
        </p:spPr>
        <p:txBody>
          <a:bodyPr>
            <a:normAutofit fontScale="90000"/>
          </a:bodyPr>
          <a:lstStyle/>
          <a:p>
            <a:r>
              <a:rPr lang="es-ES_tradnl" sz="3200" dirty="0"/>
              <a:t/>
            </a:r>
            <a:br>
              <a:rPr lang="es-ES_tradnl" sz="3200" dirty="0"/>
            </a:br>
            <a:endParaRPr lang="es-ES" sz="3600" b="1" u="sng" dirty="0"/>
          </a:p>
        </p:txBody>
      </p:sp>
      <p:sp>
        <p:nvSpPr>
          <p:cNvPr id="6" name="4 Marcador de contenido"/>
          <p:cNvSpPr>
            <a:spLocks noGrp="1"/>
          </p:cNvSpPr>
          <p:nvPr>
            <p:ph idx="1"/>
          </p:nvPr>
        </p:nvSpPr>
        <p:spPr>
          <a:xfrm>
            <a:off x="323528" y="1196752"/>
            <a:ext cx="8229600" cy="648073"/>
          </a:xfrm>
        </p:spPr>
        <p:txBody>
          <a:bodyPr>
            <a:normAutofit fontScale="70000" lnSpcReduction="20000"/>
          </a:bodyPr>
          <a:lstStyle/>
          <a:p>
            <a:pPr marL="914400" lvl="2" indent="0" algn="ctr">
              <a:buNone/>
            </a:pPr>
            <a:r>
              <a:rPr lang="es-ES" sz="52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Módulo </a:t>
            </a:r>
            <a:r>
              <a:rPr lang="es-ES" sz="52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I.1.a. </a:t>
            </a:r>
            <a:r>
              <a:rPr lang="es-ES" sz="5200" b="1" dirty="0" smtClean="0">
                <a:ln w="18000">
                  <a:solidFill>
                    <a:schemeClr val="accent2">
                      <a:satMod val="140000"/>
                    </a:schemeClr>
                  </a:solidFill>
                  <a:prstDash val="solid"/>
                  <a:miter lim="800000"/>
                </a:ln>
                <a:solidFill>
                  <a:schemeClr val="tx2">
                    <a:lumMod val="40000"/>
                    <a:lumOff val="60000"/>
                  </a:schemeClr>
                </a:solidFill>
                <a:effectLst>
                  <a:outerShdw blurRad="25500" dist="23000" dir="7020000" algn="tl">
                    <a:srgbClr val="000000">
                      <a:alpha val="50000"/>
                    </a:srgbClr>
                  </a:outerShdw>
                </a:effectLst>
              </a:rPr>
              <a:t>Documento Electrónico</a:t>
            </a:r>
          </a:p>
          <a:p>
            <a:pPr marL="914400" lvl="2" indent="0" algn="ctr">
              <a:buNone/>
            </a:pPr>
            <a:endParaRPr lang="es-ES_tradnl" sz="5000" b="1" dirty="0">
              <a:ln w="18000">
                <a:solidFill>
                  <a:schemeClr val="accent2">
                    <a:satMod val="140000"/>
                  </a:schemeClr>
                </a:solidFill>
                <a:prstDash val="solid"/>
                <a:miter lim="800000"/>
              </a:ln>
              <a:solidFill>
                <a:schemeClr val="tx2">
                  <a:lumMod val="40000"/>
                  <a:lumOff val="60000"/>
                </a:schemeClr>
              </a:solidFill>
              <a:effectLst>
                <a:outerShdw blurRad="25500" dist="23000" dir="7020000" algn="tl">
                  <a:srgbClr val="000000">
                    <a:alpha val="50000"/>
                  </a:srgbClr>
                </a:outerShdw>
              </a:effectLst>
            </a:endParaRPr>
          </a:p>
          <a:p>
            <a:pPr marL="0" indent="0">
              <a:buNone/>
            </a:pPr>
            <a:endParaRPr lang="es-ES" sz="1800" b="1" dirty="0" smtClean="0">
              <a:solidFill>
                <a:schemeClr val="tx2"/>
              </a:solidFill>
              <a:latin typeface="Arial" pitchFamily="34" charset="0"/>
              <a:cs typeface="Arial" pitchFamily="34" charset="0"/>
            </a:endParaRPr>
          </a:p>
          <a:p>
            <a:pPr marL="0" lvl="0" indent="0" algn="just">
              <a:buNone/>
            </a:pPr>
            <a:endParaRPr lang="es-ES" sz="2400" dirty="0"/>
          </a:p>
          <a:p>
            <a:pPr marL="0" indent="0">
              <a:buNone/>
            </a:pPr>
            <a:endParaRPr lang="es-ES" sz="4400" b="1" dirty="0" smtClean="0">
              <a:solidFill>
                <a:schemeClr val="tx2"/>
              </a:solidFill>
              <a:latin typeface="Arial" pitchFamily="34" charset="0"/>
              <a:cs typeface="Arial" pitchFamily="34" charset="0"/>
            </a:endParaRPr>
          </a:p>
          <a:p>
            <a:pPr marL="0" indent="0">
              <a:buNone/>
            </a:pPr>
            <a:endParaRPr lang="es-ES" sz="4400" b="1" dirty="0">
              <a:solidFill>
                <a:schemeClr val="tx2"/>
              </a:solidFill>
              <a:latin typeface="Arial" pitchFamily="34" charset="0"/>
              <a:cs typeface="Arial" pitchFamily="34" charset="0"/>
            </a:endParaRPr>
          </a:p>
          <a:p>
            <a:pPr marL="0" indent="0">
              <a:buNone/>
            </a:pPr>
            <a:endParaRPr lang="es-ES_tradnl" sz="2400" dirty="0"/>
          </a:p>
          <a:p>
            <a:endParaRPr lang="es-ES" dirty="0"/>
          </a:p>
        </p:txBody>
      </p:sp>
      <p:pic>
        <p:nvPicPr>
          <p:cNvPr id="2" name="1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2839" y="1772816"/>
            <a:ext cx="7344816" cy="4906480"/>
          </a:xfrm>
          <a:prstGeom prst="rect">
            <a:avLst/>
          </a:prstGeom>
        </p:spPr>
      </p:pic>
      <p:pic>
        <p:nvPicPr>
          <p:cNvPr id="7" name="6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485" y="-99392"/>
            <a:ext cx="9167523" cy="1296144"/>
          </a:xfrm>
          <a:prstGeom prst="rect">
            <a:avLst/>
          </a:prstGeom>
        </p:spPr>
      </p:pic>
    </p:spTree>
    <p:extLst>
      <p:ext uri="{BB962C8B-B14F-4D97-AF65-F5344CB8AC3E}">
        <p14:creationId xmlns:p14="http://schemas.microsoft.com/office/powerpoint/2010/main" val="362276424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323528" y="116632"/>
            <a:ext cx="8219256" cy="1008112"/>
          </a:xfrm>
        </p:spPr>
        <p:txBody>
          <a:bodyPr>
            <a:normAutofit fontScale="90000"/>
          </a:bodyPr>
          <a:lstStyle/>
          <a:p>
            <a:r>
              <a:rPr lang="es-ES_tradnl" sz="3200" dirty="0"/>
              <a:t/>
            </a:r>
            <a:br>
              <a:rPr lang="es-ES_tradnl" sz="3200" dirty="0"/>
            </a:br>
            <a:endParaRPr lang="es-ES" sz="3600" b="1" u="sng" dirty="0"/>
          </a:p>
        </p:txBody>
      </p:sp>
      <p:sp>
        <p:nvSpPr>
          <p:cNvPr id="6" name="4 Marcador de contenido"/>
          <p:cNvSpPr>
            <a:spLocks noGrp="1"/>
          </p:cNvSpPr>
          <p:nvPr>
            <p:ph idx="1"/>
          </p:nvPr>
        </p:nvSpPr>
        <p:spPr>
          <a:xfrm>
            <a:off x="323528" y="1331144"/>
            <a:ext cx="8229600" cy="648073"/>
          </a:xfrm>
        </p:spPr>
        <p:txBody>
          <a:bodyPr>
            <a:normAutofit fontScale="77500" lnSpcReduction="20000"/>
          </a:bodyPr>
          <a:lstStyle/>
          <a:p>
            <a:pPr marL="914400" lvl="2" indent="0" algn="ctr">
              <a:buNone/>
            </a:pPr>
            <a:r>
              <a:rPr lang="es-ES" sz="52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Módulo I.1.b. </a:t>
            </a:r>
            <a:r>
              <a:rPr lang="es-ES" sz="5200" b="1" dirty="0" smtClean="0">
                <a:ln w="18000">
                  <a:solidFill>
                    <a:schemeClr val="accent2">
                      <a:satMod val="140000"/>
                    </a:schemeClr>
                  </a:solidFill>
                  <a:prstDash val="solid"/>
                  <a:miter lim="800000"/>
                </a:ln>
                <a:solidFill>
                  <a:schemeClr val="tx2">
                    <a:lumMod val="40000"/>
                    <a:lumOff val="60000"/>
                  </a:schemeClr>
                </a:solidFill>
                <a:effectLst>
                  <a:outerShdw blurRad="25500" dist="23000" dir="7020000" algn="tl">
                    <a:srgbClr val="000000">
                      <a:alpha val="50000"/>
                    </a:srgbClr>
                  </a:outerShdw>
                </a:effectLst>
              </a:rPr>
              <a:t>Archivo Electrónico</a:t>
            </a:r>
          </a:p>
          <a:p>
            <a:pPr marL="914400" lvl="2" indent="0" algn="ctr">
              <a:buNone/>
            </a:pPr>
            <a:endParaRPr lang="es-ES_tradnl" sz="5000" b="1" dirty="0">
              <a:ln w="18000">
                <a:solidFill>
                  <a:schemeClr val="accent2">
                    <a:satMod val="140000"/>
                  </a:schemeClr>
                </a:solidFill>
                <a:prstDash val="solid"/>
                <a:miter lim="800000"/>
              </a:ln>
              <a:solidFill>
                <a:schemeClr val="tx2">
                  <a:lumMod val="40000"/>
                  <a:lumOff val="60000"/>
                </a:schemeClr>
              </a:solidFill>
              <a:effectLst>
                <a:outerShdw blurRad="25500" dist="23000" dir="7020000" algn="tl">
                  <a:srgbClr val="000000">
                    <a:alpha val="50000"/>
                  </a:srgbClr>
                </a:outerShdw>
              </a:effectLst>
            </a:endParaRPr>
          </a:p>
          <a:p>
            <a:pPr marL="0" indent="0">
              <a:buNone/>
            </a:pPr>
            <a:endParaRPr lang="es-ES" sz="1800" b="1" dirty="0" smtClean="0">
              <a:solidFill>
                <a:schemeClr val="tx2"/>
              </a:solidFill>
              <a:latin typeface="Arial" pitchFamily="34" charset="0"/>
              <a:cs typeface="Arial" pitchFamily="34" charset="0"/>
            </a:endParaRPr>
          </a:p>
          <a:p>
            <a:pPr marL="0" lvl="0" indent="0" algn="just">
              <a:buNone/>
            </a:pPr>
            <a:endParaRPr lang="es-ES" sz="2400" dirty="0"/>
          </a:p>
          <a:p>
            <a:pPr marL="0" indent="0">
              <a:buNone/>
            </a:pPr>
            <a:endParaRPr lang="es-ES" sz="4400" b="1" dirty="0" smtClean="0">
              <a:solidFill>
                <a:schemeClr val="tx2"/>
              </a:solidFill>
              <a:latin typeface="Arial" pitchFamily="34" charset="0"/>
              <a:cs typeface="Arial" pitchFamily="34" charset="0"/>
            </a:endParaRPr>
          </a:p>
          <a:p>
            <a:pPr marL="0" indent="0">
              <a:buNone/>
            </a:pPr>
            <a:endParaRPr lang="es-ES" sz="4400" b="1" dirty="0">
              <a:solidFill>
                <a:schemeClr val="tx2"/>
              </a:solidFill>
              <a:latin typeface="Arial" pitchFamily="34" charset="0"/>
              <a:cs typeface="Arial" pitchFamily="34" charset="0"/>
            </a:endParaRPr>
          </a:p>
          <a:p>
            <a:pPr marL="0" indent="0">
              <a:buNone/>
            </a:pPr>
            <a:endParaRPr lang="es-ES_tradnl" sz="2400" dirty="0"/>
          </a:p>
          <a:p>
            <a:endParaRPr lang="es-ES" dirty="0"/>
          </a:p>
        </p:txBody>
      </p:sp>
      <p:pic>
        <p:nvPicPr>
          <p:cNvPr id="3" name="2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247" y="1840493"/>
            <a:ext cx="9144000" cy="5042019"/>
          </a:xfrm>
          <a:prstGeom prst="rect">
            <a:avLst/>
          </a:prstGeom>
        </p:spPr>
      </p:pic>
      <p:pic>
        <p:nvPicPr>
          <p:cNvPr id="8" name="7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139" y="17696"/>
            <a:ext cx="9167523" cy="1296144"/>
          </a:xfrm>
          <a:prstGeom prst="rect">
            <a:avLst/>
          </a:prstGeom>
        </p:spPr>
      </p:pic>
    </p:spTree>
    <p:extLst>
      <p:ext uri="{BB962C8B-B14F-4D97-AF65-F5344CB8AC3E}">
        <p14:creationId xmlns:p14="http://schemas.microsoft.com/office/powerpoint/2010/main" val="200572306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323528" y="116632"/>
            <a:ext cx="8219256" cy="1008112"/>
          </a:xfrm>
        </p:spPr>
        <p:txBody>
          <a:bodyPr>
            <a:normAutofit fontScale="90000"/>
          </a:bodyPr>
          <a:lstStyle/>
          <a:p>
            <a:r>
              <a:rPr lang="es-ES_tradnl" sz="3200" dirty="0"/>
              <a:t/>
            </a:r>
            <a:br>
              <a:rPr lang="es-ES_tradnl" sz="3200" dirty="0"/>
            </a:br>
            <a:endParaRPr lang="es-ES" sz="3600" b="1" u="sng" dirty="0"/>
          </a:p>
        </p:txBody>
      </p:sp>
      <p:sp>
        <p:nvSpPr>
          <p:cNvPr id="6" name="4 Marcador de contenido"/>
          <p:cNvSpPr>
            <a:spLocks noGrp="1"/>
          </p:cNvSpPr>
          <p:nvPr>
            <p:ph idx="1"/>
          </p:nvPr>
        </p:nvSpPr>
        <p:spPr>
          <a:xfrm>
            <a:off x="383995" y="1270536"/>
            <a:ext cx="8229600" cy="648073"/>
          </a:xfrm>
        </p:spPr>
        <p:txBody>
          <a:bodyPr>
            <a:normAutofit fontScale="85000" lnSpcReduction="20000"/>
          </a:bodyPr>
          <a:lstStyle/>
          <a:p>
            <a:pPr marL="914400" lvl="2" indent="0" algn="ctr">
              <a:buNone/>
            </a:pPr>
            <a:r>
              <a:rPr lang="es-ES" sz="52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Módulo </a:t>
            </a:r>
            <a:r>
              <a:rPr lang="es-ES" sz="52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I.1.c. </a:t>
            </a:r>
            <a:r>
              <a:rPr lang="es-ES" sz="5200" b="1" dirty="0" smtClean="0">
                <a:ln w="18000">
                  <a:solidFill>
                    <a:schemeClr val="accent2">
                      <a:satMod val="140000"/>
                    </a:schemeClr>
                  </a:solidFill>
                  <a:prstDash val="solid"/>
                  <a:miter lim="800000"/>
                </a:ln>
                <a:solidFill>
                  <a:schemeClr val="tx2">
                    <a:lumMod val="40000"/>
                    <a:lumOff val="60000"/>
                  </a:schemeClr>
                </a:solidFill>
                <a:effectLst>
                  <a:outerShdw blurRad="25500" dist="23000" dir="7020000" algn="tl">
                    <a:srgbClr val="000000">
                      <a:alpha val="50000"/>
                    </a:srgbClr>
                  </a:outerShdw>
                </a:effectLst>
              </a:rPr>
              <a:t>Los Metadatos</a:t>
            </a:r>
          </a:p>
          <a:p>
            <a:pPr marL="914400" lvl="2" indent="0" algn="ctr">
              <a:buNone/>
            </a:pPr>
            <a:endParaRPr lang="es-ES_tradnl" sz="5000" b="1" dirty="0">
              <a:ln w="18000">
                <a:solidFill>
                  <a:schemeClr val="accent2">
                    <a:satMod val="140000"/>
                  </a:schemeClr>
                </a:solidFill>
                <a:prstDash val="solid"/>
                <a:miter lim="800000"/>
              </a:ln>
              <a:solidFill>
                <a:schemeClr val="tx2">
                  <a:lumMod val="40000"/>
                  <a:lumOff val="60000"/>
                </a:schemeClr>
              </a:solidFill>
              <a:effectLst>
                <a:outerShdw blurRad="25500" dist="23000" dir="7020000" algn="tl">
                  <a:srgbClr val="000000">
                    <a:alpha val="50000"/>
                  </a:srgbClr>
                </a:outerShdw>
              </a:effectLst>
            </a:endParaRPr>
          </a:p>
          <a:p>
            <a:pPr marL="0" indent="0">
              <a:buNone/>
            </a:pPr>
            <a:endParaRPr lang="es-ES" sz="1800" b="1" dirty="0" smtClean="0">
              <a:solidFill>
                <a:schemeClr val="tx2"/>
              </a:solidFill>
              <a:latin typeface="Arial" pitchFamily="34" charset="0"/>
              <a:cs typeface="Arial" pitchFamily="34" charset="0"/>
            </a:endParaRPr>
          </a:p>
          <a:p>
            <a:pPr marL="0" lvl="0" indent="0" algn="just">
              <a:buNone/>
            </a:pPr>
            <a:endParaRPr lang="es-ES" sz="2400" dirty="0"/>
          </a:p>
          <a:p>
            <a:pPr marL="0" indent="0">
              <a:buNone/>
            </a:pPr>
            <a:endParaRPr lang="es-ES" sz="4400" b="1" dirty="0" smtClean="0">
              <a:solidFill>
                <a:schemeClr val="tx2"/>
              </a:solidFill>
              <a:latin typeface="Arial" pitchFamily="34" charset="0"/>
              <a:cs typeface="Arial" pitchFamily="34" charset="0"/>
            </a:endParaRPr>
          </a:p>
          <a:p>
            <a:pPr marL="0" indent="0">
              <a:buNone/>
            </a:pPr>
            <a:endParaRPr lang="es-ES" sz="4400" b="1" dirty="0">
              <a:solidFill>
                <a:schemeClr val="tx2"/>
              </a:solidFill>
              <a:latin typeface="Arial" pitchFamily="34" charset="0"/>
              <a:cs typeface="Arial" pitchFamily="34" charset="0"/>
            </a:endParaRPr>
          </a:p>
          <a:p>
            <a:pPr marL="0" indent="0">
              <a:buNone/>
            </a:pPr>
            <a:endParaRPr lang="es-ES_tradnl" sz="2400" dirty="0"/>
          </a:p>
          <a:p>
            <a:endParaRPr lang="es-ES" dirty="0"/>
          </a:p>
        </p:txBody>
      </p:sp>
      <p:pic>
        <p:nvPicPr>
          <p:cNvPr id="2" name="1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6899" y="1798216"/>
            <a:ext cx="8016696" cy="4812391"/>
          </a:xfrm>
          <a:prstGeom prst="rect">
            <a:avLst/>
          </a:prstGeom>
        </p:spPr>
      </p:pic>
      <p:pic>
        <p:nvPicPr>
          <p:cNvPr id="7" name="6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536" y="-25608"/>
            <a:ext cx="9167523" cy="1296144"/>
          </a:xfrm>
          <a:prstGeom prst="rect">
            <a:avLst/>
          </a:prstGeom>
        </p:spPr>
      </p:pic>
    </p:spTree>
    <p:extLst>
      <p:ext uri="{BB962C8B-B14F-4D97-AF65-F5344CB8AC3E}">
        <p14:creationId xmlns:p14="http://schemas.microsoft.com/office/powerpoint/2010/main" val="99215647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323528" y="116632"/>
            <a:ext cx="8219256" cy="1008112"/>
          </a:xfrm>
        </p:spPr>
        <p:txBody>
          <a:bodyPr>
            <a:normAutofit fontScale="90000"/>
          </a:bodyPr>
          <a:lstStyle/>
          <a:p>
            <a:r>
              <a:rPr lang="es-ES_tradnl" sz="3200" dirty="0"/>
              <a:t/>
            </a:r>
            <a:br>
              <a:rPr lang="es-ES_tradnl" sz="3200" dirty="0"/>
            </a:br>
            <a:endParaRPr lang="es-ES" sz="3600" b="1" u="sng" dirty="0"/>
          </a:p>
        </p:txBody>
      </p:sp>
      <p:sp>
        <p:nvSpPr>
          <p:cNvPr id="6" name="4 Marcador de contenido"/>
          <p:cNvSpPr>
            <a:spLocks noGrp="1"/>
          </p:cNvSpPr>
          <p:nvPr>
            <p:ph idx="1"/>
          </p:nvPr>
        </p:nvSpPr>
        <p:spPr>
          <a:xfrm>
            <a:off x="251520" y="1290504"/>
            <a:ext cx="8229600" cy="648073"/>
          </a:xfrm>
        </p:spPr>
        <p:txBody>
          <a:bodyPr>
            <a:normAutofit fontScale="85000" lnSpcReduction="20000"/>
          </a:bodyPr>
          <a:lstStyle/>
          <a:p>
            <a:pPr marL="914400" lvl="2" indent="0" algn="ctr">
              <a:buNone/>
            </a:pPr>
            <a:r>
              <a:rPr lang="es-ES" sz="52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Módulo I. </a:t>
            </a:r>
            <a:r>
              <a:rPr lang="es-ES" sz="5200" b="1" dirty="0" smtClean="0">
                <a:ln w="18000">
                  <a:solidFill>
                    <a:schemeClr val="accent2">
                      <a:satMod val="140000"/>
                    </a:schemeClr>
                  </a:solidFill>
                  <a:prstDash val="solid"/>
                  <a:miter lim="800000"/>
                </a:ln>
                <a:solidFill>
                  <a:schemeClr val="tx2">
                    <a:lumMod val="40000"/>
                    <a:lumOff val="60000"/>
                  </a:schemeClr>
                </a:solidFill>
                <a:effectLst>
                  <a:outerShdw blurRad="25500" dist="23000" dir="7020000" algn="tl">
                    <a:srgbClr val="000000">
                      <a:alpha val="50000"/>
                    </a:srgbClr>
                  </a:outerShdw>
                </a:effectLst>
              </a:rPr>
              <a:t>Documento Original</a:t>
            </a:r>
          </a:p>
          <a:p>
            <a:pPr marL="914400" lvl="2" indent="0" algn="ctr">
              <a:buNone/>
            </a:pPr>
            <a:endParaRPr lang="es-ES_tradnl" sz="5000" b="1" dirty="0">
              <a:ln w="18000">
                <a:solidFill>
                  <a:schemeClr val="accent2">
                    <a:satMod val="140000"/>
                  </a:schemeClr>
                </a:solidFill>
                <a:prstDash val="solid"/>
                <a:miter lim="800000"/>
              </a:ln>
              <a:solidFill>
                <a:schemeClr val="tx2">
                  <a:lumMod val="40000"/>
                  <a:lumOff val="60000"/>
                </a:schemeClr>
              </a:solidFill>
              <a:effectLst>
                <a:outerShdw blurRad="25500" dist="23000" dir="7020000" algn="tl">
                  <a:srgbClr val="000000">
                    <a:alpha val="50000"/>
                  </a:srgbClr>
                </a:outerShdw>
              </a:effectLst>
            </a:endParaRPr>
          </a:p>
          <a:p>
            <a:pPr marL="0" indent="0">
              <a:buNone/>
            </a:pPr>
            <a:endParaRPr lang="es-ES" sz="1800" b="1" dirty="0" smtClean="0">
              <a:solidFill>
                <a:schemeClr val="tx2"/>
              </a:solidFill>
              <a:latin typeface="Arial" pitchFamily="34" charset="0"/>
              <a:cs typeface="Arial" pitchFamily="34" charset="0"/>
            </a:endParaRPr>
          </a:p>
          <a:p>
            <a:pPr marL="0" lvl="0" indent="0" algn="just">
              <a:buNone/>
            </a:pPr>
            <a:endParaRPr lang="es-ES" sz="2400" dirty="0"/>
          </a:p>
          <a:p>
            <a:pPr marL="0" indent="0">
              <a:buNone/>
            </a:pPr>
            <a:endParaRPr lang="es-ES" sz="4400" b="1" dirty="0" smtClean="0">
              <a:solidFill>
                <a:schemeClr val="tx2"/>
              </a:solidFill>
              <a:latin typeface="Arial" pitchFamily="34" charset="0"/>
              <a:cs typeface="Arial" pitchFamily="34" charset="0"/>
            </a:endParaRPr>
          </a:p>
          <a:p>
            <a:pPr marL="0" indent="0">
              <a:buNone/>
            </a:pPr>
            <a:endParaRPr lang="es-ES" sz="4400" b="1" dirty="0">
              <a:solidFill>
                <a:schemeClr val="tx2"/>
              </a:solidFill>
              <a:latin typeface="Arial" pitchFamily="34" charset="0"/>
              <a:cs typeface="Arial" pitchFamily="34" charset="0"/>
            </a:endParaRPr>
          </a:p>
          <a:p>
            <a:pPr marL="0" indent="0">
              <a:buNone/>
            </a:pPr>
            <a:endParaRPr lang="es-ES_tradnl" sz="2400" dirty="0"/>
          </a:p>
          <a:p>
            <a:endParaRPr lang="es-ES" dirty="0"/>
          </a:p>
        </p:txBody>
      </p:sp>
      <p:pic>
        <p:nvPicPr>
          <p:cNvPr id="3" name="2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8823" y="1916832"/>
            <a:ext cx="7632848" cy="4807018"/>
          </a:xfrm>
          <a:prstGeom prst="rect">
            <a:avLst/>
          </a:prstGeom>
        </p:spPr>
      </p:pic>
      <p:pic>
        <p:nvPicPr>
          <p:cNvPr id="7" name="6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7696"/>
            <a:ext cx="9167523" cy="1296144"/>
          </a:xfrm>
          <a:prstGeom prst="rect">
            <a:avLst/>
          </a:prstGeom>
        </p:spPr>
      </p:pic>
    </p:spTree>
    <p:extLst>
      <p:ext uri="{BB962C8B-B14F-4D97-AF65-F5344CB8AC3E}">
        <p14:creationId xmlns:p14="http://schemas.microsoft.com/office/powerpoint/2010/main" val="154393797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323528" y="116632"/>
            <a:ext cx="8219256" cy="1008112"/>
          </a:xfrm>
        </p:spPr>
        <p:txBody>
          <a:bodyPr>
            <a:normAutofit fontScale="90000"/>
          </a:bodyPr>
          <a:lstStyle/>
          <a:p>
            <a:r>
              <a:rPr lang="es-ES_tradnl" sz="3200" dirty="0"/>
              <a:t/>
            </a:r>
            <a:br>
              <a:rPr lang="es-ES_tradnl" sz="3200" dirty="0"/>
            </a:br>
            <a:endParaRPr lang="es-ES" sz="3600" b="1" u="sng" dirty="0"/>
          </a:p>
        </p:txBody>
      </p:sp>
      <p:sp>
        <p:nvSpPr>
          <p:cNvPr id="6" name="4 Marcador de contenido"/>
          <p:cNvSpPr>
            <a:spLocks noGrp="1"/>
          </p:cNvSpPr>
          <p:nvPr>
            <p:ph idx="1"/>
          </p:nvPr>
        </p:nvSpPr>
        <p:spPr>
          <a:xfrm>
            <a:off x="302840" y="1296144"/>
            <a:ext cx="8229600" cy="648073"/>
          </a:xfrm>
        </p:spPr>
        <p:txBody>
          <a:bodyPr>
            <a:normAutofit fontScale="55000" lnSpcReduction="20000"/>
          </a:bodyPr>
          <a:lstStyle/>
          <a:p>
            <a:pPr marL="914400" lvl="2" indent="0" algn="ctr">
              <a:buNone/>
            </a:pPr>
            <a:r>
              <a:rPr lang="es-ES" sz="52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Módulo </a:t>
            </a:r>
            <a:r>
              <a:rPr lang="es-ES" sz="52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I.1.d. </a:t>
            </a:r>
            <a:r>
              <a:rPr lang="es-ES" sz="5200" b="1" dirty="0" smtClean="0">
                <a:ln w="18000">
                  <a:solidFill>
                    <a:schemeClr val="accent2">
                      <a:satMod val="140000"/>
                    </a:schemeClr>
                  </a:solidFill>
                  <a:prstDash val="solid"/>
                  <a:miter lim="800000"/>
                </a:ln>
                <a:solidFill>
                  <a:schemeClr val="tx2">
                    <a:lumMod val="40000"/>
                    <a:lumOff val="60000"/>
                  </a:schemeClr>
                </a:solidFill>
                <a:effectLst>
                  <a:outerShdw blurRad="25500" dist="23000" dir="7020000" algn="tl">
                    <a:srgbClr val="000000">
                      <a:alpha val="50000"/>
                    </a:srgbClr>
                  </a:outerShdw>
                </a:effectLst>
              </a:rPr>
              <a:t>Copia Original Autentificada</a:t>
            </a:r>
          </a:p>
          <a:p>
            <a:pPr marL="914400" lvl="2" indent="0" algn="ctr">
              <a:buNone/>
            </a:pPr>
            <a:endParaRPr lang="es-ES_tradnl" sz="5000" b="1" dirty="0">
              <a:ln w="18000">
                <a:solidFill>
                  <a:schemeClr val="accent2">
                    <a:satMod val="140000"/>
                  </a:schemeClr>
                </a:solidFill>
                <a:prstDash val="solid"/>
                <a:miter lim="800000"/>
              </a:ln>
              <a:solidFill>
                <a:schemeClr val="tx2">
                  <a:lumMod val="40000"/>
                  <a:lumOff val="60000"/>
                </a:schemeClr>
              </a:solidFill>
              <a:effectLst>
                <a:outerShdw blurRad="25500" dist="23000" dir="7020000" algn="tl">
                  <a:srgbClr val="000000">
                    <a:alpha val="50000"/>
                  </a:srgbClr>
                </a:outerShdw>
              </a:effectLst>
            </a:endParaRPr>
          </a:p>
          <a:p>
            <a:pPr marL="0" indent="0">
              <a:buNone/>
            </a:pPr>
            <a:endParaRPr lang="es-ES" sz="1800" b="1" dirty="0" smtClean="0">
              <a:solidFill>
                <a:schemeClr val="tx2"/>
              </a:solidFill>
              <a:latin typeface="Arial" pitchFamily="34" charset="0"/>
              <a:cs typeface="Arial" pitchFamily="34" charset="0"/>
            </a:endParaRPr>
          </a:p>
          <a:p>
            <a:pPr marL="0" lvl="0" indent="0" algn="just">
              <a:buNone/>
            </a:pPr>
            <a:endParaRPr lang="es-ES" sz="2400" dirty="0"/>
          </a:p>
          <a:p>
            <a:pPr marL="0" indent="0">
              <a:buNone/>
            </a:pPr>
            <a:endParaRPr lang="es-ES" sz="4400" b="1" dirty="0" smtClean="0">
              <a:solidFill>
                <a:schemeClr val="tx2"/>
              </a:solidFill>
              <a:latin typeface="Arial" pitchFamily="34" charset="0"/>
              <a:cs typeface="Arial" pitchFamily="34" charset="0"/>
            </a:endParaRPr>
          </a:p>
          <a:p>
            <a:pPr marL="0" indent="0">
              <a:buNone/>
            </a:pPr>
            <a:endParaRPr lang="es-ES" sz="4400" b="1" dirty="0">
              <a:solidFill>
                <a:schemeClr val="tx2"/>
              </a:solidFill>
              <a:latin typeface="Arial" pitchFamily="34" charset="0"/>
              <a:cs typeface="Arial" pitchFamily="34" charset="0"/>
            </a:endParaRPr>
          </a:p>
          <a:p>
            <a:pPr marL="0" indent="0">
              <a:buNone/>
            </a:pPr>
            <a:endParaRPr lang="es-ES_tradnl" sz="2400" dirty="0"/>
          </a:p>
          <a:p>
            <a:endParaRPr lang="es-ES" dirty="0"/>
          </a:p>
        </p:txBody>
      </p:sp>
      <p:pic>
        <p:nvPicPr>
          <p:cNvPr id="2" name="1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1600" y="1844824"/>
            <a:ext cx="7560840" cy="4789342"/>
          </a:xfrm>
          <a:prstGeom prst="rect">
            <a:avLst/>
          </a:prstGeom>
        </p:spPr>
      </p:pic>
      <p:pic>
        <p:nvPicPr>
          <p:cNvPr id="7" name="6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08" y="0"/>
            <a:ext cx="9167523" cy="1296144"/>
          </a:xfrm>
          <a:prstGeom prst="rect">
            <a:avLst/>
          </a:prstGeom>
        </p:spPr>
      </p:pic>
    </p:spTree>
    <p:extLst>
      <p:ext uri="{BB962C8B-B14F-4D97-AF65-F5344CB8AC3E}">
        <p14:creationId xmlns:p14="http://schemas.microsoft.com/office/powerpoint/2010/main" val="106035674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323528" y="116632"/>
            <a:ext cx="8219256" cy="1008112"/>
          </a:xfrm>
        </p:spPr>
        <p:txBody>
          <a:bodyPr>
            <a:normAutofit fontScale="90000"/>
          </a:bodyPr>
          <a:lstStyle/>
          <a:p>
            <a:r>
              <a:rPr lang="es-ES_tradnl" sz="3200" dirty="0"/>
              <a:t/>
            </a:r>
            <a:br>
              <a:rPr lang="es-ES_tradnl" sz="3200" dirty="0"/>
            </a:br>
            <a:endParaRPr lang="es-ES" sz="3600" b="1" u="sng" dirty="0"/>
          </a:p>
        </p:txBody>
      </p:sp>
      <p:sp>
        <p:nvSpPr>
          <p:cNvPr id="6" name="4 Marcador de contenido"/>
          <p:cNvSpPr>
            <a:spLocks noGrp="1"/>
          </p:cNvSpPr>
          <p:nvPr>
            <p:ph idx="1"/>
          </p:nvPr>
        </p:nvSpPr>
        <p:spPr>
          <a:xfrm>
            <a:off x="395536" y="1772815"/>
            <a:ext cx="6768752" cy="648073"/>
          </a:xfrm>
        </p:spPr>
        <p:txBody>
          <a:bodyPr>
            <a:normAutofit fontScale="85000" lnSpcReduction="20000"/>
          </a:bodyPr>
          <a:lstStyle/>
          <a:p>
            <a:pPr marL="914400" lvl="2" indent="0" algn="ctr">
              <a:buNone/>
            </a:pPr>
            <a:r>
              <a:rPr lang="es-ES" sz="52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Módulo </a:t>
            </a:r>
            <a:r>
              <a:rPr lang="es-ES" sz="52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I.1. Práctica</a:t>
            </a:r>
            <a:r>
              <a:rPr lang="es-ES" sz="52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s</a:t>
            </a:r>
            <a:r>
              <a:rPr lang="es-ES" sz="52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t>
            </a:r>
            <a:endParaRPr lang="es-ES" sz="5200" b="1" dirty="0" smtClean="0">
              <a:ln w="18000">
                <a:solidFill>
                  <a:schemeClr val="accent2">
                    <a:satMod val="140000"/>
                  </a:schemeClr>
                </a:solidFill>
                <a:prstDash val="solid"/>
                <a:miter lim="800000"/>
              </a:ln>
              <a:solidFill>
                <a:schemeClr val="tx2">
                  <a:lumMod val="40000"/>
                  <a:lumOff val="60000"/>
                </a:schemeClr>
              </a:solidFill>
              <a:effectLst>
                <a:outerShdw blurRad="25500" dist="23000" dir="7020000" algn="tl">
                  <a:srgbClr val="000000">
                    <a:alpha val="50000"/>
                  </a:srgbClr>
                </a:outerShdw>
              </a:effectLst>
            </a:endParaRPr>
          </a:p>
        </p:txBody>
      </p:sp>
      <p:pic>
        <p:nvPicPr>
          <p:cNvPr id="7" name="6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523" y="56624"/>
            <a:ext cx="9167523" cy="1296144"/>
          </a:xfrm>
          <a:prstGeom prst="rect">
            <a:avLst/>
          </a:prstGeom>
        </p:spPr>
      </p:pic>
      <p:sp>
        <p:nvSpPr>
          <p:cNvPr id="10" name="9 CuadroTexto"/>
          <p:cNvSpPr txBox="1"/>
          <p:nvPr/>
        </p:nvSpPr>
        <p:spPr>
          <a:xfrm>
            <a:off x="1043608" y="2420888"/>
            <a:ext cx="7344816" cy="4247317"/>
          </a:xfrm>
          <a:prstGeom prst="rect">
            <a:avLst/>
          </a:prstGeom>
          <a:noFill/>
        </p:spPr>
        <p:txBody>
          <a:bodyPr wrap="square" rtlCol="0">
            <a:spAutoFit/>
          </a:bodyPr>
          <a:lstStyle/>
          <a:p>
            <a:pPr marL="285750" indent="-285750">
              <a:lnSpc>
                <a:spcPct val="150000"/>
              </a:lnSpc>
              <a:buFont typeface="Wingdings"/>
              <a:buChar char="à"/>
            </a:pPr>
            <a:r>
              <a:rPr lang="es-ES" b="1" dirty="0" smtClean="0">
                <a:sym typeface="Wingdings" panose="05000000000000000000" pitchFamily="2" charset="2"/>
              </a:rPr>
              <a:t>Comprobar un documento firmado electrónicamente</a:t>
            </a:r>
          </a:p>
          <a:p>
            <a:pPr marL="285750" indent="-285750">
              <a:lnSpc>
                <a:spcPct val="150000"/>
              </a:lnSpc>
              <a:buFont typeface="Wingdings"/>
              <a:buChar char="à"/>
            </a:pPr>
            <a:r>
              <a:rPr lang="es-ES" b="1" dirty="0" smtClean="0">
                <a:sym typeface="Wingdings" panose="05000000000000000000" pitchFamily="2" charset="2"/>
              </a:rPr>
              <a:t>Comprobar un documento copia autentica con un </a:t>
            </a:r>
            <a:r>
              <a:rPr lang="es-ES" b="1" dirty="0" err="1" smtClean="0">
                <a:sym typeface="Wingdings" panose="05000000000000000000" pitchFamily="2" charset="2"/>
              </a:rPr>
              <a:t>csv</a:t>
            </a:r>
            <a:endParaRPr lang="es-ES" b="1" dirty="0" smtClean="0">
              <a:sym typeface="Wingdings" panose="05000000000000000000" pitchFamily="2" charset="2"/>
            </a:endParaRPr>
          </a:p>
          <a:p>
            <a:pPr marL="285750" indent="-285750">
              <a:lnSpc>
                <a:spcPct val="150000"/>
              </a:lnSpc>
              <a:buFont typeface="Wingdings"/>
              <a:buChar char="à"/>
            </a:pPr>
            <a:r>
              <a:rPr lang="es-ES" b="1" dirty="0" smtClean="0">
                <a:sym typeface="Wingdings" panose="05000000000000000000" pitchFamily="2" charset="2"/>
              </a:rPr>
              <a:t>Comprobarlo el CSV a través de ña SEDE ELECTRÓNICA DE LA CARM</a:t>
            </a:r>
          </a:p>
          <a:p>
            <a:pPr marL="285750" indent="-285750">
              <a:lnSpc>
                <a:spcPct val="150000"/>
              </a:lnSpc>
              <a:buFont typeface="Wingdings"/>
              <a:buChar char="à"/>
            </a:pPr>
            <a:r>
              <a:rPr lang="es-ES" b="1" dirty="0" smtClean="0">
                <a:sym typeface="Wingdings" panose="05000000000000000000" pitchFamily="2" charset="2"/>
              </a:rPr>
              <a:t>Comprobarlo el firmado originalmente a través del VALIDE del </a:t>
            </a:r>
            <a:r>
              <a:rPr lang="es-ES" b="1" dirty="0" smtClean="0">
                <a:sym typeface="Wingdings" panose="05000000000000000000" pitchFamily="2" charset="2"/>
              </a:rPr>
              <a:t>MAP</a:t>
            </a:r>
          </a:p>
          <a:p>
            <a:pPr marL="285750" indent="-285750">
              <a:lnSpc>
                <a:spcPct val="150000"/>
              </a:lnSpc>
              <a:buFont typeface="Wingdings"/>
              <a:buChar char="à"/>
            </a:pPr>
            <a:r>
              <a:rPr lang="es-ES" b="1" dirty="0" smtClean="0">
                <a:sym typeface="Wingdings" panose="05000000000000000000" pitchFamily="2" charset="2"/>
              </a:rPr>
              <a:t>Uso del PORTAFIRMAS</a:t>
            </a:r>
          </a:p>
          <a:p>
            <a:pPr marL="742950" lvl="1" indent="-285750">
              <a:lnSpc>
                <a:spcPct val="150000"/>
              </a:lnSpc>
              <a:buFont typeface="Wingdings"/>
              <a:buChar char="à"/>
            </a:pPr>
            <a:r>
              <a:rPr lang="es-ES" b="1" dirty="0" smtClean="0">
                <a:sym typeface="Wingdings" panose="05000000000000000000" pitchFamily="2" charset="2"/>
              </a:rPr>
              <a:t>No permite refirmar</a:t>
            </a:r>
          </a:p>
          <a:p>
            <a:pPr marL="742950" lvl="1" indent="-285750">
              <a:lnSpc>
                <a:spcPct val="150000"/>
              </a:lnSpc>
              <a:buFont typeface="Wingdings"/>
              <a:buChar char="à"/>
            </a:pPr>
            <a:r>
              <a:rPr lang="es-ES" b="1" dirty="0" smtClean="0">
                <a:sym typeface="Wingdings" panose="05000000000000000000" pitchFamily="2" charset="2"/>
              </a:rPr>
              <a:t>Se queda el original en nuestros sistemas</a:t>
            </a:r>
          </a:p>
          <a:p>
            <a:pPr marL="285750" indent="-285750">
              <a:lnSpc>
                <a:spcPct val="150000"/>
              </a:lnSpc>
              <a:buFont typeface="Wingdings"/>
              <a:buChar char="à"/>
            </a:pPr>
            <a:r>
              <a:rPr lang="es-ES" b="1" dirty="0" smtClean="0">
                <a:sym typeface="Wingdings" panose="05000000000000000000" pitchFamily="2" charset="2"/>
              </a:rPr>
              <a:t>Uso de AUTOFIRMA</a:t>
            </a:r>
          </a:p>
          <a:p>
            <a:pPr marL="742950" lvl="1" indent="-285750">
              <a:lnSpc>
                <a:spcPct val="150000"/>
              </a:lnSpc>
              <a:buFont typeface="Wingdings"/>
              <a:buChar char="à"/>
            </a:pPr>
            <a:r>
              <a:rPr lang="es-ES" b="1" dirty="0" smtClean="0">
                <a:sym typeface="Wingdings" panose="05000000000000000000" pitchFamily="2" charset="2"/>
              </a:rPr>
              <a:t>Permite refirmar una y tantas como veces queramos</a:t>
            </a:r>
          </a:p>
          <a:p>
            <a:pPr marL="742950" lvl="1" indent="-285750">
              <a:lnSpc>
                <a:spcPct val="150000"/>
              </a:lnSpc>
              <a:buFont typeface="Wingdings"/>
              <a:buChar char="à"/>
            </a:pPr>
            <a:r>
              <a:rPr lang="es-ES" b="1" dirty="0" smtClean="0">
                <a:sym typeface="Wingdings" panose="05000000000000000000" pitchFamily="2" charset="2"/>
              </a:rPr>
              <a:t>No deja constancia en nuestro sistema si no lo subimos</a:t>
            </a:r>
            <a:endParaRPr lang="es-ES" b="1" dirty="0"/>
          </a:p>
        </p:txBody>
      </p:sp>
    </p:spTree>
    <p:extLst>
      <p:ext uri="{BB962C8B-B14F-4D97-AF65-F5344CB8AC3E}">
        <p14:creationId xmlns:p14="http://schemas.microsoft.com/office/powerpoint/2010/main" val="323221577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5" name="4 Marcador de contenido"/>
          <p:cNvSpPr>
            <a:spLocks noGrp="1"/>
          </p:cNvSpPr>
          <p:nvPr>
            <p:ph idx="1"/>
          </p:nvPr>
        </p:nvSpPr>
        <p:spPr>
          <a:xfrm>
            <a:off x="301904" y="2636912"/>
            <a:ext cx="8280920" cy="2736304"/>
          </a:xfrm>
        </p:spPr>
        <p:txBody>
          <a:bodyPr>
            <a:normAutofit/>
          </a:bodyPr>
          <a:lstStyle/>
          <a:p>
            <a:pPr marL="914400" lvl="2" indent="0" algn="ctr">
              <a:buNone/>
            </a:pPr>
            <a:r>
              <a:rPr lang="es-ES" sz="52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Inteligencia Artificial</a:t>
            </a:r>
            <a:br>
              <a:rPr lang="es-ES" sz="52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br>
            <a:r>
              <a:rPr lang="es-ES" sz="52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aplicada a la captación y calidad del Dato</a:t>
            </a:r>
          </a:p>
        </p:txBody>
      </p:sp>
      <p:sp>
        <p:nvSpPr>
          <p:cNvPr id="4" name="3 Título"/>
          <p:cNvSpPr>
            <a:spLocks noGrp="1"/>
          </p:cNvSpPr>
          <p:nvPr>
            <p:ph type="title"/>
          </p:nvPr>
        </p:nvSpPr>
        <p:spPr>
          <a:xfrm>
            <a:off x="323528" y="116632"/>
            <a:ext cx="8219256" cy="1008112"/>
          </a:xfrm>
        </p:spPr>
        <p:txBody>
          <a:bodyPr>
            <a:normAutofit fontScale="90000"/>
          </a:bodyPr>
          <a:lstStyle/>
          <a:p>
            <a:r>
              <a:rPr lang="es-ES_tradnl" sz="3200" dirty="0"/>
              <a:t/>
            </a:r>
            <a:br>
              <a:rPr lang="es-ES_tradnl" sz="3200" dirty="0"/>
            </a:br>
            <a:endParaRPr lang="es-ES" sz="3600" b="1" u="sng" dirty="0"/>
          </a:p>
        </p:txBody>
      </p:sp>
      <p:sp>
        <p:nvSpPr>
          <p:cNvPr id="6" name="4 Marcador de contenido"/>
          <p:cNvSpPr txBox="1">
            <a:spLocks/>
          </p:cNvSpPr>
          <p:nvPr/>
        </p:nvSpPr>
        <p:spPr>
          <a:xfrm>
            <a:off x="353224" y="1124744"/>
            <a:ext cx="8229600" cy="144016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914400" lvl="2" indent="0" algn="ctr">
              <a:buNone/>
            </a:pPr>
            <a:r>
              <a:rPr lang="es-ES" sz="8000" b="1" dirty="0" smtClean="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rPr>
              <a:t>Módulo I.2</a:t>
            </a:r>
            <a:endParaRPr lang="es-ES" sz="8000" b="1" dirty="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endParaRPr>
          </a:p>
          <a:p>
            <a:pPr marL="0" indent="0">
              <a:buFont typeface="Arial" pitchFamily="34" charset="0"/>
              <a:buNone/>
            </a:pPr>
            <a:endParaRPr lang="es-ES" sz="4400" b="1" dirty="0" smtClean="0">
              <a:solidFill>
                <a:schemeClr val="tx2"/>
              </a:solidFill>
              <a:latin typeface="Arial" pitchFamily="34" charset="0"/>
              <a:cs typeface="Arial" pitchFamily="34" charset="0"/>
            </a:endParaRPr>
          </a:p>
          <a:p>
            <a:pPr marL="0" indent="0">
              <a:buFont typeface="Arial" pitchFamily="34" charset="0"/>
              <a:buNone/>
            </a:pPr>
            <a:endParaRPr lang="es-ES" sz="4400" b="1" dirty="0" smtClean="0">
              <a:solidFill>
                <a:schemeClr val="tx2"/>
              </a:solidFill>
              <a:latin typeface="Arial" pitchFamily="34" charset="0"/>
              <a:cs typeface="Arial" pitchFamily="34" charset="0"/>
            </a:endParaRPr>
          </a:p>
          <a:p>
            <a:pPr marL="0" indent="0">
              <a:buFont typeface="Arial" pitchFamily="34" charset="0"/>
              <a:buNone/>
            </a:pPr>
            <a:endParaRPr lang="es-ES_tradnl" sz="2400" dirty="0" smtClean="0"/>
          </a:p>
          <a:p>
            <a:endParaRPr lang="es-ES" dirty="0"/>
          </a:p>
        </p:txBody>
      </p:sp>
      <p:pic>
        <p:nvPicPr>
          <p:cNvPr id="8" name="7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67523" cy="1296144"/>
          </a:xfrm>
          <a:prstGeom prst="rect">
            <a:avLst/>
          </a:prstGeom>
        </p:spPr>
      </p:pic>
    </p:spTree>
    <p:extLst>
      <p:ext uri="{BB962C8B-B14F-4D97-AF65-F5344CB8AC3E}">
        <p14:creationId xmlns:p14="http://schemas.microsoft.com/office/powerpoint/2010/main" val="142428982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323528" y="116632"/>
            <a:ext cx="8219256" cy="1008112"/>
          </a:xfrm>
        </p:spPr>
        <p:txBody>
          <a:bodyPr>
            <a:normAutofit fontScale="90000"/>
          </a:bodyPr>
          <a:lstStyle/>
          <a:p>
            <a:r>
              <a:rPr lang="es-ES_tradnl" sz="3200" dirty="0"/>
              <a:t/>
            </a:r>
            <a:br>
              <a:rPr lang="es-ES_tradnl" sz="3200" dirty="0"/>
            </a:br>
            <a:endParaRPr lang="es-ES" sz="3600" b="1" u="sng" dirty="0"/>
          </a:p>
        </p:txBody>
      </p:sp>
      <p:sp>
        <p:nvSpPr>
          <p:cNvPr id="6" name="4 Marcador de contenido"/>
          <p:cNvSpPr>
            <a:spLocks noGrp="1"/>
          </p:cNvSpPr>
          <p:nvPr>
            <p:ph idx="1"/>
          </p:nvPr>
        </p:nvSpPr>
        <p:spPr>
          <a:xfrm>
            <a:off x="456701" y="1225599"/>
            <a:ext cx="8229600" cy="648073"/>
          </a:xfrm>
        </p:spPr>
        <p:txBody>
          <a:bodyPr>
            <a:normAutofit fontScale="70000" lnSpcReduction="20000"/>
          </a:bodyPr>
          <a:lstStyle/>
          <a:p>
            <a:pPr marL="914400" lvl="2" indent="0" algn="ctr">
              <a:buNone/>
            </a:pPr>
            <a:r>
              <a:rPr lang="es-ES" sz="52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Módulo </a:t>
            </a:r>
            <a:r>
              <a:rPr lang="es-ES" sz="52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I.2.a. </a:t>
            </a:r>
            <a:r>
              <a:rPr lang="es-ES" sz="5200" b="1" dirty="0" smtClean="0">
                <a:ln w="18000">
                  <a:solidFill>
                    <a:schemeClr val="accent2">
                      <a:satMod val="140000"/>
                    </a:schemeClr>
                  </a:solidFill>
                  <a:prstDash val="solid"/>
                  <a:miter lim="800000"/>
                </a:ln>
                <a:solidFill>
                  <a:schemeClr val="tx2">
                    <a:lumMod val="40000"/>
                    <a:lumOff val="60000"/>
                  </a:schemeClr>
                </a:solidFill>
                <a:effectLst>
                  <a:outerShdw blurRad="25500" dist="23000" dir="7020000" algn="tl">
                    <a:srgbClr val="000000">
                      <a:alpha val="50000"/>
                    </a:srgbClr>
                  </a:outerShdw>
                </a:effectLst>
              </a:rPr>
              <a:t>Inteligencia Artificial</a:t>
            </a:r>
          </a:p>
          <a:p>
            <a:pPr marL="914400" lvl="2" indent="0" algn="ctr">
              <a:buNone/>
            </a:pPr>
            <a:endParaRPr lang="es-ES_tradnl" sz="5000" b="1" dirty="0">
              <a:ln w="18000">
                <a:solidFill>
                  <a:schemeClr val="accent2">
                    <a:satMod val="140000"/>
                  </a:schemeClr>
                </a:solidFill>
                <a:prstDash val="solid"/>
                <a:miter lim="800000"/>
              </a:ln>
              <a:solidFill>
                <a:schemeClr val="tx2">
                  <a:lumMod val="40000"/>
                  <a:lumOff val="60000"/>
                </a:schemeClr>
              </a:solidFill>
              <a:effectLst>
                <a:outerShdw blurRad="25500" dist="23000" dir="7020000" algn="tl">
                  <a:srgbClr val="000000">
                    <a:alpha val="50000"/>
                  </a:srgbClr>
                </a:outerShdw>
              </a:effectLst>
            </a:endParaRPr>
          </a:p>
          <a:p>
            <a:pPr marL="0" indent="0">
              <a:buNone/>
            </a:pPr>
            <a:endParaRPr lang="es-ES" sz="1800" b="1" dirty="0" smtClean="0">
              <a:solidFill>
                <a:schemeClr val="tx2"/>
              </a:solidFill>
              <a:latin typeface="Arial" pitchFamily="34" charset="0"/>
              <a:cs typeface="Arial" pitchFamily="34" charset="0"/>
            </a:endParaRPr>
          </a:p>
          <a:p>
            <a:pPr marL="0" lvl="0" indent="0" algn="just">
              <a:buNone/>
            </a:pPr>
            <a:endParaRPr lang="es-ES" sz="2400" dirty="0"/>
          </a:p>
          <a:p>
            <a:pPr marL="0" indent="0">
              <a:buNone/>
            </a:pPr>
            <a:endParaRPr lang="es-ES" sz="4400" b="1" dirty="0" smtClean="0">
              <a:solidFill>
                <a:schemeClr val="tx2"/>
              </a:solidFill>
              <a:latin typeface="Arial" pitchFamily="34" charset="0"/>
              <a:cs typeface="Arial" pitchFamily="34" charset="0"/>
            </a:endParaRPr>
          </a:p>
          <a:p>
            <a:pPr marL="0" indent="0">
              <a:buNone/>
            </a:pPr>
            <a:endParaRPr lang="es-ES" sz="4400" b="1" dirty="0">
              <a:solidFill>
                <a:schemeClr val="tx2"/>
              </a:solidFill>
              <a:latin typeface="Arial" pitchFamily="34" charset="0"/>
              <a:cs typeface="Arial" pitchFamily="34" charset="0"/>
            </a:endParaRPr>
          </a:p>
          <a:p>
            <a:pPr marL="0" indent="0">
              <a:buNone/>
            </a:pPr>
            <a:endParaRPr lang="es-ES_tradnl" sz="2400" dirty="0"/>
          </a:p>
          <a:p>
            <a:endParaRPr lang="es-ES" dirty="0"/>
          </a:p>
        </p:txBody>
      </p:sp>
      <p:pic>
        <p:nvPicPr>
          <p:cNvPr id="3" name="2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5576" y="1844824"/>
            <a:ext cx="7930725" cy="4840600"/>
          </a:xfrm>
          <a:prstGeom prst="rect">
            <a:avLst/>
          </a:prstGeom>
        </p:spPr>
      </p:pic>
      <p:pic>
        <p:nvPicPr>
          <p:cNvPr id="7" name="6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711" y="2704"/>
            <a:ext cx="9167523" cy="1296144"/>
          </a:xfrm>
          <a:prstGeom prst="rect">
            <a:avLst/>
          </a:prstGeom>
        </p:spPr>
      </p:pic>
    </p:spTree>
    <p:extLst>
      <p:ext uri="{BB962C8B-B14F-4D97-AF65-F5344CB8AC3E}">
        <p14:creationId xmlns:p14="http://schemas.microsoft.com/office/powerpoint/2010/main" val="212540140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323528" y="116632"/>
            <a:ext cx="8219256" cy="1008112"/>
          </a:xfrm>
        </p:spPr>
        <p:txBody>
          <a:bodyPr>
            <a:normAutofit fontScale="90000"/>
          </a:bodyPr>
          <a:lstStyle/>
          <a:p>
            <a:r>
              <a:rPr lang="es-ES_tradnl" sz="3200" dirty="0"/>
              <a:t/>
            </a:r>
            <a:br>
              <a:rPr lang="es-ES_tradnl" sz="3200" dirty="0"/>
            </a:br>
            <a:endParaRPr lang="es-ES" sz="3600" b="1" u="sng" dirty="0"/>
          </a:p>
        </p:txBody>
      </p:sp>
      <p:sp>
        <p:nvSpPr>
          <p:cNvPr id="6" name="4 Marcador de contenido"/>
          <p:cNvSpPr>
            <a:spLocks noGrp="1"/>
          </p:cNvSpPr>
          <p:nvPr>
            <p:ph idx="1"/>
          </p:nvPr>
        </p:nvSpPr>
        <p:spPr>
          <a:xfrm>
            <a:off x="323528" y="1262648"/>
            <a:ext cx="8229600" cy="648073"/>
          </a:xfrm>
        </p:spPr>
        <p:txBody>
          <a:bodyPr>
            <a:normAutofit fontScale="77500" lnSpcReduction="20000"/>
          </a:bodyPr>
          <a:lstStyle/>
          <a:p>
            <a:pPr marL="914400" lvl="2" indent="0" algn="ctr">
              <a:buNone/>
            </a:pPr>
            <a:r>
              <a:rPr lang="es-ES" sz="52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Módulo </a:t>
            </a:r>
            <a:r>
              <a:rPr lang="es-ES" sz="52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I.2.b. </a:t>
            </a:r>
            <a:r>
              <a:rPr lang="es-ES" sz="5200" b="1" dirty="0" smtClean="0">
                <a:ln w="18000">
                  <a:solidFill>
                    <a:schemeClr val="accent2">
                      <a:satMod val="140000"/>
                    </a:schemeClr>
                  </a:solidFill>
                  <a:prstDash val="solid"/>
                  <a:miter lim="800000"/>
                </a:ln>
                <a:solidFill>
                  <a:schemeClr val="tx2">
                    <a:lumMod val="40000"/>
                    <a:lumOff val="60000"/>
                  </a:schemeClr>
                </a:solidFill>
                <a:effectLst>
                  <a:outerShdw blurRad="25500" dist="23000" dir="7020000" algn="tl">
                    <a:srgbClr val="000000">
                      <a:alpha val="50000"/>
                    </a:srgbClr>
                  </a:outerShdw>
                </a:effectLst>
              </a:rPr>
              <a:t>IA Cognitiva. OCR</a:t>
            </a:r>
          </a:p>
          <a:p>
            <a:pPr marL="914400" lvl="2" indent="0" algn="ctr">
              <a:buNone/>
            </a:pPr>
            <a:endParaRPr lang="es-ES_tradnl" sz="5000" b="1" dirty="0">
              <a:ln w="18000">
                <a:solidFill>
                  <a:schemeClr val="accent2">
                    <a:satMod val="140000"/>
                  </a:schemeClr>
                </a:solidFill>
                <a:prstDash val="solid"/>
                <a:miter lim="800000"/>
              </a:ln>
              <a:solidFill>
                <a:schemeClr val="tx2">
                  <a:lumMod val="40000"/>
                  <a:lumOff val="60000"/>
                </a:schemeClr>
              </a:solidFill>
              <a:effectLst>
                <a:outerShdw blurRad="25500" dist="23000" dir="7020000" algn="tl">
                  <a:srgbClr val="000000">
                    <a:alpha val="50000"/>
                  </a:srgbClr>
                </a:outerShdw>
              </a:effectLst>
            </a:endParaRPr>
          </a:p>
          <a:p>
            <a:pPr marL="0" indent="0">
              <a:buNone/>
            </a:pPr>
            <a:endParaRPr lang="es-ES" sz="1800" b="1" dirty="0" smtClean="0">
              <a:solidFill>
                <a:schemeClr val="tx2"/>
              </a:solidFill>
              <a:latin typeface="Arial" pitchFamily="34" charset="0"/>
              <a:cs typeface="Arial" pitchFamily="34" charset="0"/>
            </a:endParaRPr>
          </a:p>
          <a:p>
            <a:pPr marL="0" lvl="0" indent="0" algn="just">
              <a:buNone/>
            </a:pPr>
            <a:endParaRPr lang="es-ES" sz="2400" dirty="0"/>
          </a:p>
          <a:p>
            <a:pPr marL="0" indent="0">
              <a:buNone/>
            </a:pPr>
            <a:endParaRPr lang="es-ES" sz="4400" b="1" dirty="0" smtClean="0">
              <a:solidFill>
                <a:schemeClr val="tx2"/>
              </a:solidFill>
              <a:latin typeface="Arial" pitchFamily="34" charset="0"/>
              <a:cs typeface="Arial" pitchFamily="34" charset="0"/>
            </a:endParaRPr>
          </a:p>
          <a:p>
            <a:pPr marL="0" indent="0">
              <a:buNone/>
            </a:pPr>
            <a:endParaRPr lang="es-ES" sz="4400" b="1" dirty="0">
              <a:solidFill>
                <a:schemeClr val="tx2"/>
              </a:solidFill>
              <a:latin typeface="Arial" pitchFamily="34" charset="0"/>
              <a:cs typeface="Arial" pitchFamily="34" charset="0"/>
            </a:endParaRPr>
          </a:p>
          <a:p>
            <a:pPr marL="0" indent="0">
              <a:buNone/>
            </a:pPr>
            <a:endParaRPr lang="es-ES_tradnl" sz="2400" dirty="0"/>
          </a:p>
          <a:p>
            <a:endParaRPr lang="es-ES" dirty="0"/>
          </a:p>
        </p:txBody>
      </p:sp>
      <p:pic>
        <p:nvPicPr>
          <p:cNvPr id="2" name="1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5050" y="1827106"/>
            <a:ext cx="8100392" cy="5030894"/>
          </a:xfrm>
          <a:prstGeom prst="rect">
            <a:avLst/>
          </a:prstGeom>
        </p:spPr>
      </p:pic>
      <p:pic>
        <p:nvPicPr>
          <p:cNvPr id="7" name="6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485" y="0"/>
            <a:ext cx="9167523" cy="1296144"/>
          </a:xfrm>
          <a:prstGeom prst="rect">
            <a:avLst/>
          </a:prstGeom>
        </p:spPr>
      </p:pic>
    </p:spTree>
    <p:extLst>
      <p:ext uri="{BB962C8B-B14F-4D97-AF65-F5344CB8AC3E}">
        <p14:creationId xmlns:p14="http://schemas.microsoft.com/office/powerpoint/2010/main" val="201999533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323528" y="116632"/>
            <a:ext cx="8219256" cy="1008112"/>
          </a:xfrm>
        </p:spPr>
        <p:txBody>
          <a:bodyPr>
            <a:normAutofit fontScale="90000"/>
          </a:bodyPr>
          <a:lstStyle/>
          <a:p>
            <a:r>
              <a:rPr lang="es-ES_tradnl" sz="3200" dirty="0"/>
              <a:t/>
            </a:r>
            <a:br>
              <a:rPr lang="es-ES_tradnl" sz="3200" dirty="0"/>
            </a:br>
            <a:endParaRPr lang="es-ES" sz="3600" b="1" u="sng" dirty="0"/>
          </a:p>
        </p:txBody>
      </p:sp>
      <p:sp>
        <p:nvSpPr>
          <p:cNvPr id="6" name="4 Marcador de contenido"/>
          <p:cNvSpPr>
            <a:spLocks noGrp="1"/>
          </p:cNvSpPr>
          <p:nvPr>
            <p:ph idx="1"/>
          </p:nvPr>
        </p:nvSpPr>
        <p:spPr>
          <a:xfrm>
            <a:off x="395536" y="1772815"/>
            <a:ext cx="6768752" cy="648073"/>
          </a:xfrm>
        </p:spPr>
        <p:txBody>
          <a:bodyPr>
            <a:normAutofit fontScale="85000" lnSpcReduction="20000"/>
          </a:bodyPr>
          <a:lstStyle/>
          <a:p>
            <a:pPr marL="914400" lvl="2" indent="0" algn="ctr">
              <a:buNone/>
            </a:pPr>
            <a:r>
              <a:rPr lang="es-ES" sz="52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Módulo </a:t>
            </a:r>
            <a:r>
              <a:rPr lang="es-ES" sz="52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I.2. </a:t>
            </a:r>
            <a:r>
              <a:rPr lang="es-ES" sz="52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Práctica</a:t>
            </a:r>
            <a:r>
              <a:rPr lang="es-ES" sz="52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s</a:t>
            </a:r>
            <a:r>
              <a:rPr lang="es-ES" sz="52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a:t>
            </a:r>
            <a:endParaRPr lang="es-ES" sz="5200" b="1" dirty="0" smtClean="0">
              <a:ln w="18000">
                <a:solidFill>
                  <a:schemeClr val="accent2">
                    <a:satMod val="140000"/>
                  </a:schemeClr>
                </a:solidFill>
                <a:prstDash val="solid"/>
                <a:miter lim="800000"/>
              </a:ln>
              <a:solidFill>
                <a:schemeClr val="tx2">
                  <a:lumMod val="40000"/>
                  <a:lumOff val="60000"/>
                </a:schemeClr>
              </a:solidFill>
              <a:effectLst>
                <a:outerShdw blurRad="25500" dist="23000" dir="7020000" algn="tl">
                  <a:srgbClr val="000000">
                    <a:alpha val="50000"/>
                  </a:srgbClr>
                </a:outerShdw>
              </a:effectLst>
            </a:endParaRPr>
          </a:p>
        </p:txBody>
      </p:sp>
      <p:pic>
        <p:nvPicPr>
          <p:cNvPr id="7" name="6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523" y="56624"/>
            <a:ext cx="9167523" cy="1296144"/>
          </a:xfrm>
          <a:prstGeom prst="rect">
            <a:avLst/>
          </a:prstGeom>
        </p:spPr>
      </p:pic>
      <p:sp>
        <p:nvSpPr>
          <p:cNvPr id="10" name="9 CuadroTexto"/>
          <p:cNvSpPr txBox="1"/>
          <p:nvPr/>
        </p:nvSpPr>
        <p:spPr>
          <a:xfrm>
            <a:off x="1475656" y="2780928"/>
            <a:ext cx="7344816" cy="923330"/>
          </a:xfrm>
          <a:prstGeom prst="rect">
            <a:avLst/>
          </a:prstGeom>
          <a:noFill/>
        </p:spPr>
        <p:txBody>
          <a:bodyPr wrap="square" rtlCol="0">
            <a:spAutoFit/>
          </a:bodyPr>
          <a:lstStyle/>
          <a:p>
            <a:pPr marL="285750" indent="-285750">
              <a:lnSpc>
                <a:spcPct val="150000"/>
              </a:lnSpc>
              <a:buFont typeface="Wingdings"/>
              <a:buChar char="à"/>
            </a:pPr>
            <a:r>
              <a:rPr lang="es-ES" b="1" dirty="0" smtClean="0">
                <a:sym typeface="Wingdings" panose="05000000000000000000" pitchFamily="2" charset="2"/>
              </a:rPr>
              <a:t>Inteligencia conectiva reconocimiento OCR (</a:t>
            </a:r>
            <a:r>
              <a:rPr lang="es-ES" b="1" dirty="0" err="1" smtClean="0">
                <a:sym typeface="Wingdings" panose="05000000000000000000" pitchFamily="2" charset="2"/>
              </a:rPr>
              <a:t>Gemini</a:t>
            </a:r>
            <a:r>
              <a:rPr lang="es-ES" b="1" dirty="0" smtClean="0">
                <a:sym typeface="Wingdings" panose="05000000000000000000" pitchFamily="2" charset="2"/>
              </a:rPr>
              <a:t> IA)</a:t>
            </a:r>
            <a:endParaRPr lang="es-ES" b="1" dirty="0" smtClean="0">
              <a:sym typeface="Wingdings" panose="05000000000000000000" pitchFamily="2" charset="2"/>
            </a:endParaRPr>
          </a:p>
          <a:p>
            <a:pPr marL="285750" indent="-285750">
              <a:lnSpc>
                <a:spcPct val="150000"/>
              </a:lnSpc>
              <a:buFont typeface="Wingdings"/>
              <a:buChar char="à"/>
            </a:pPr>
            <a:r>
              <a:rPr lang="es-ES" b="1" dirty="0" smtClean="0">
                <a:sym typeface="Wingdings" panose="05000000000000000000" pitchFamily="2" charset="2"/>
              </a:rPr>
              <a:t>Inteligencia generativa generar imágenes (</a:t>
            </a:r>
            <a:r>
              <a:rPr lang="es-ES" b="1" dirty="0" err="1" smtClean="0">
                <a:sym typeface="Wingdings" panose="05000000000000000000" pitchFamily="2" charset="2"/>
              </a:rPr>
              <a:t>Gemini</a:t>
            </a:r>
            <a:r>
              <a:rPr lang="es-ES" b="1" dirty="0" smtClean="0">
                <a:sym typeface="Wingdings" panose="05000000000000000000" pitchFamily="2" charset="2"/>
              </a:rPr>
              <a:t> IA)</a:t>
            </a:r>
            <a:endParaRPr lang="es-ES" b="1" dirty="0" smtClean="0">
              <a:sym typeface="Wingdings" panose="05000000000000000000" pitchFamily="2" charset="2"/>
            </a:endParaRPr>
          </a:p>
        </p:txBody>
      </p:sp>
    </p:spTree>
    <p:extLst>
      <p:ext uri="{BB962C8B-B14F-4D97-AF65-F5344CB8AC3E}">
        <p14:creationId xmlns:p14="http://schemas.microsoft.com/office/powerpoint/2010/main" val="125660780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5" name="4 Marcador de contenido"/>
          <p:cNvSpPr>
            <a:spLocks noGrp="1"/>
          </p:cNvSpPr>
          <p:nvPr>
            <p:ph idx="1"/>
          </p:nvPr>
        </p:nvSpPr>
        <p:spPr>
          <a:xfrm>
            <a:off x="179512" y="2780928"/>
            <a:ext cx="8280920" cy="3888432"/>
          </a:xfrm>
        </p:spPr>
        <p:txBody>
          <a:bodyPr>
            <a:normAutofit fontScale="85000" lnSpcReduction="10000"/>
          </a:bodyPr>
          <a:lstStyle/>
          <a:p>
            <a:pPr marL="914400" lvl="2" indent="0" algn="ctr">
              <a:buNone/>
            </a:pPr>
            <a:r>
              <a:rPr lang="es-ES" sz="6100" b="1" dirty="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rPr>
              <a:t>E</a:t>
            </a:r>
            <a:r>
              <a:rPr lang="es-ES" sz="61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quilibrio en la </a:t>
            </a:r>
            <a:r>
              <a:rPr lang="es-ES" sz="6100" b="1" dirty="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rPr>
              <a:t>G</a:t>
            </a:r>
            <a:r>
              <a:rPr lang="es-ES" sz="61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obernanza del </a:t>
            </a:r>
            <a:r>
              <a:rPr lang="es-ES" sz="6100" b="1" dirty="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rPr>
              <a:t>D</a:t>
            </a:r>
            <a:r>
              <a:rPr lang="es-ES" sz="61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ato </a:t>
            </a:r>
            <a:r>
              <a:rPr lang="es-ES" sz="61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para la automatización y uso de la </a:t>
            </a:r>
            <a:r>
              <a:rPr lang="es-ES" sz="6100" b="1" dirty="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rPr>
              <a:t>IA</a:t>
            </a:r>
            <a:r>
              <a:rPr lang="es-ES" sz="61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en los expedientes </a:t>
            </a:r>
            <a:r>
              <a:rPr lang="es-ES" sz="61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electrónicos</a:t>
            </a:r>
            <a:endParaRPr lang="es-ES" dirty="0"/>
          </a:p>
        </p:txBody>
      </p:sp>
      <p:sp>
        <p:nvSpPr>
          <p:cNvPr id="4" name="3 Título"/>
          <p:cNvSpPr>
            <a:spLocks noGrp="1"/>
          </p:cNvSpPr>
          <p:nvPr>
            <p:ph type="title"/>
          </p:nvPr>
        </p:nvSpPr>
        <p:spPr>
          <a:xfrm>
            <a:off x="323528" y="116632"/>
            <a:ext cx="8219256" cy="1008112"/>
          </a:xfrm>
        </p:spPr>
        <p:txBody>
          <a:bodyPr>
            <a:normAutofit fontScale="90000"/>
          </a:bodyPr>
          <a:lstStyle/>
          <a:p>
            <a:r>
              <a:rPr lang="es-ES_tradnl" sz="3200" dirty="0"/>
              <a:t/>
            </a:r>
            <a:br>
              <a:rPr lang="es-ES_tradnl" sz="3200" dirty="0"/>
            </a:br>
            <a:endParaRPr lang="es-ES" sz="3600" b="1" u="sng" dirty="0"/>
          </a:p>
        </p:txBody>
      </p:sp>
      <p:pic>
        <p:nvPicPr>
          <p:cNvPr id="2" name="1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16632"/>
            <a:ext cx="9167523" cy="1296144"/>
          </a:xfrm>
          <a:prstGeom prst="rect">
            <a:avLst/>
          </a:prstGeom>
        </p:spPr>
      </p:pic>
      <p:sp>
        <p:nvSpPr>
          <p:cNvPr id="6" name="4 Marcador de contenido"/>
          <p:cNvSpPr txBox="1">
            <a:spLocks/>
          </p:cNvSpPr>
          <p:nvPr/>
        </p:nvSpPr>
        <p:spPr>
          <a:xfrm>
            <a:off x="370488" y="1412776"/>
            <a:ext cx="8229600" cy="144016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914400" lvl="2" indent="0" algn="ctr">
              <a:buNone/>
            </a:pPr>
            <a:r>
              <a:rPr lang="es-ES" sz="8000" b="1" dirty="0" smtClean="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rPr>
              <a:t>Módulo I.3</a:t>
            </a:r>
            <a:endParaRPr lang="es-ES" sz="8000" b="1" dirty="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endParaRPr>
          </a:p>
          <a:p>
            <a:pPr marL="0" indent="0">
              <a:buFont typeface="Arial" pitchFamily="34" charset="0"/>
              <a:buNone/>
            </a:pPr>
            <a:endParaRPr lang="es-ES" sz="4400" b="1" dirty="0" smtClean="0">
              <a:solidFill>
                <a:schemeClr val="tx2"/>
              </a:solidFill>
              <a:latin typeface="Arial" pitchFamily="34" charset="0"/>
              <a:cs typeface="Arial" pitchFamily="34" charset="0"/>
            </a:endParaRPr>
          </a:p>
          <a:p>
            <a:pPr marL="0" indent="0">
              <a:buFont typeface="Arial" pitchFamily="34" charset="0"/>
              <a:buNone/>
            </a:pPr>
            <a:endParaRPr lang="es-ES" sz="4400" b="1" dirty="0" smtClean="0">
              <a:solidFill>
                <a:schemeClr val="tx2"/>
              </a:solidFill>
              <a:latin typeface="Arial" pitchFamily="34" charset="0"/>
              <a:cs typeface="Arial" pitchFamily="34" charset="0"/>
            </a:endParaRPr>
          </a:p>
          <a:p>
            <a:pPr marL="0" indent="0">
              <a:buFont typeface="Arial" pitchFamily="34" charset="0"/>
              <a:buNone/>
            </a:pPr>
            <a:endParaRPr lang="es-ES_tradnl" sz="2400" dirty="0" smtClean="0"/>
          </a:p>
          <a:p>
            <a:endParaRPr lang="es-ES" dirty="0"/>
          </a:p>
        </p:txBody>
      </p:sp>
    </p:spTree>
    <p:extLst>
      <p:ext uri="{BB962C8B-B14F-4D97-AF65-F5344CB8AC3E}">
        <p14:creationId xmlns:p14="http://schemas.microsoft.com/office/powerpoint/2010/main" val="143107228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323528" y="116632"/>
            <a:ext cx="8219256" cy="1008112"/>
          </a:xfrm>
        </p:spPr>
        <p:txBody>
          <a:bodyPr>
            <a:normAutofit fontScale="90000"/>
          </a:bodyPr>
          <a:lstStyle/>
          <a:p>
            <a:r>
              <a:rPr lang="es-ES_tradnl" sz="3200" dirty="0"/>
              <a:t/>
            </a:r>
            <a:br>
              <a:rPr lang="es-ES_tradnl" sz="3200" dirty="0"/>
            </a:br>
            <a:endParaRPr lang="es-ES" sz="3600" b="1" u="sng" dirty="0"/>
          </a:p>
        </p:txBody>
      </p:sp>
      <p:sp>
        <p:nvSpPr>
          <p:cNvPr id="6" name="4 Marcador de contenido"/>
          <p:cNvSpPr>
            <a:spLocks noGrp="1"/>
          </p:cNvSpPr>
          <p:nvPr>
            <p:ph idx="1"/>
          </p:nvPr>
        </p:nvSpPr>
        <p:spPr>
          <a:xfrm>
            <a:off x="323528" y="1296144"/>
            <a:ext cx="8229600" cy="648073"/>
          </a:xfrm>
        </p:spPr>
        <p:txBody>
          <a:bodyPr>
            <a:normAutofit fontScale="85000" lnSpcReduction="20000"/>
          </a:bodyPr>
          <a:lstStyle/>
          <a:p>
            <a:pPr marL="914400" lvl="2" indent="0" algn="ctr">
              <a:buNone/>
            </a:pPr>
            <a:r>
              <a:rPr lang="es-ES" sz="52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Módulo </a:t>
            </a:r>
            <a:r>
              <a:rPr lang="es-ES" sz="52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I.3.a. </a:t>
            </a:r>
            <a:r>
              <a:rPr lang="es-ES" sz="5200" b="1" dirty="0" smtClean="0">
                <a:ln w="18000">
                  <a:solidFill>
                    <a:schemeClr val="accent2">
                      <a:satMod val="140000"/>
                    </a:schemeClr>
                  </a:solidFill>
                  <a:prstDash val="solid"/>
                  <a:miter lim="800000"/>
                </a:ln>
                <a:solidFill>
                  <a:schemeClr val="tx2">
                    <a:lumMod val="40000"/>
                    <a:lumOff val="60000"/>
                  </a:schemeClr>
                </a:solidFill>
                <a:effectLst>
                  <a:outerShdw blurRad="25500" dist="23000" dir="7020000" algn="tl">
                    <a:srgbClr val="000000">
                      <a:alpha val="50000"/>
                    </a:srgbClr>
                  </a:outerShdw>
                </a:effectLst>
              </a:rPr>
              <a:t>Captación</a:t>
            </a:r>
          </a:p>
          <a:p>
            <a:pPr marL="914400" lvl="2" indent="0" algn="ctr">
              <a:buNone/>
            </a:pPr>
            <a:endParaRPr lang="es-ES_tradnl" sz="5000" b="1" dirty="0">
              <a:ln w="18000">
                <a:solidFill>
                  <a:schemeClr val="accent2">
                    <a:satMod val="140000"/>
                  </a:schemeClr>
                </a:solidFill>
                <a:prstDash val="solid"/>
                <a:miter lim="800000"/>
              </a:ln>
              <a:solidFill>
                <a:schemeClr val="tx2">
                  <a:lumMod val="40000"/>
                  <a:lumOff val="60000"/>
                </a:schemeClr>
              </a:solidFill>
              <a:effectLst>
                <a:outerShdw blurRad="25500" dist="23000" dir="7020000" algn="tl">
                  <a:srgbClr val="000000">
                    <a:alpha val="50000"/>
                  </a:srgbClr>
                </a:outerShdw>
              </a:effectLst>
            </a:endParaRPr>
          </a:p>
          <a:p>
            <a:pPr marL="0" indent="0">
              <a:buNone/>
            </a:pPr>
            <a:endParaRPr lang="es-ES" sz="1800" b="1" dirty="0" smtClean="0">
              <a:solidFill>
                <a:schemeClr val="tx2"/>
              </a:solidFill>
              <a:latin typeface="Arial" pitchFamily="34" charset="0"/>
              <a:cs typeface="Arial" pitchFamily="34" charset="0"/>
            </a:endParaRPr>
          </a:p>
          <a:p>
            <a:pPr marL="0" lvl="0" indent="0" algn="just">
              <a:buNone/>
            </a:pPr>
            <a:endParaRPr lang="es-ES" sz="2400" dirty="0"/>
          </a:p>
          <a:p>
            <a:pPr marL="0" indent="0">
              <a:buNone/>
            </a:pPr>
            <a:endParaRPr lang="es-ES" sz="4400" b="1" dirty="0" smtClean="0">
              <a:solidFill>
                <a:schemeClr val="tx2"/>
              </a:solidFill>
              <a:latin typeface="Arial" pitchFamily="34" charset="0"/>
              <a:cs typeface="Arial" pitchFamily="34" charset="0"/>
            </a:endParaRPr>
          </a:p>
          <a:p>
            <a:pPr marL="0" indent="0">
              <a:buNone/>
            </a:pPr>
            <a:endParaRPr lang="es-ES" sz="4400" b="1" dirty="0">
              <a:solidFill>
                <a:schemeClr val="tx2"/>
              </a:solidFill>
              <a:latin typeface="Arial" pitchFamily="34" charset="0"/>
              <a:cs typeface="Arial" pitchFamily="34" charset="0"/>
            </a:endParaRPr>
          </a:p>
          <a:p>
            <a:pPr marL="0" indent="0">
              <a:buNone/>
            </a:pPr>
            <a:endParaRPr lang="es-ES_tradnl" sz="2400" dirty="0"/>
          </a:p>
          <a:p>
            <a:endParaRPr lang="es-ES" dirty="0"/>
          </a:p>
        </p:txBody>
      </p:sp>
      <p:pic>
        <p:nvPicPr>
          <p:cNvPr id="2" name="1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3904" y="1955964"/>
            <a:ext cx="8208912" cy="4909780"/>
          </a:xfrm>
          <a:prstGeom prst="rect">
            <a:avLst/>
          </a:prstGeom>
        </p:spPr>
      </p:pic>
      <p:pic>
        <p:nvPicPr>
          <p:cNvPr id="7" name="6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9167523" cy="1296144"/>
          </a:xfrm>
          <a:prstGeom prst="rect">
            <a:avLst/>
          </a:prstGeom>
        </p:spPr>
      </p:pic>
    </p:spTree>
    <p:extLst>
      <p:ext uri="{BB962C8B-B14F-4D97-AF65-F5344CB8AC3E}">
        <p14:creationId xmlns:p14="http://schemas.microsoft.com/office/powerpoint/2010/main" val="64793992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323528" y="116632"/>
            <a:ext cx="8219256" cy="1008112"/>
          </a:xfrm>
        </p:spPr>
        <p:txBody>
          <a:bodyPr>
            <a:normAutofit fontScale="90000"/>
          </a:bodyPr>
          <a:lstStyle/>
          <a:p>
            <a:r>
              <a:rPr lang="es-ES_tradnl" sz="3200" dirty="0"/>
              <a:t/>
            </a:r>
            <a:br>
              <a:rPr lang="es-ES_tradnl" sz="3200" dirty="0"/>
            </a:br>
            <a:endParaRPr lang="es-ES" sz="3600" b="1" u="sng" dirty="0"/>
          </a:p>
        </p:txBody>
      </p:sp>
      <p:sp>
        <p:nvSpPr>
          <p:cNvPr id="6" name="4 Marcador de contenido"/>
          <p:cNvSpPr>
            <a:spLocks noGrp="1"/>
          </p:cNvSpPr>
          <p:nvPr>
            <p:ph idx="1"/>
          </p:nvPr>
        </p:nvSpPr>
        <p:spPr>
          <a:xfrm>
            <a:off x="362887" y="1311280"/>
            <a:ext cx="8229600" cy="648073"/>
          </a:xfrm>
        </p:spPr>
        <p:txBody>
          <a:bodyPr>
            <a:normAutofit fontScale="85000" lnSpcReduction="20000"/>
          </a:bodyPr>
          <a:lstStyle/>
          <a:p>
            <a:pPr marL="914400" lvl="2" indent="0" algn="ctr">
              <a:buNone/>
            </a:pPr>
            <a:r>
              <a:rPr lang="es-ES" sz="52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Módulo </a:t>
            </a:r>
            <a:r>
              <a:rPr lang="es-ES" sz="52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I.3.b. </a:t>
            </a:r>
            <a:r>
              <a:rPr lang="es-ES" sz="5200" b="1" dirty="0" smtClean="0">
                <a:ln w="18000">
                  <a:solidFill>
                    <a:schemeClr val="accent2">
                      <a:satMod val="140000"/>
                    </a:schemeClr>
                  </a:solidFill>
                  <a:prstDash val="solid"/>
                  <a:miter lim="800000"/>
                </a:ln>
                <a:solidFill>
                  <a:schemeClr val="tx2">
                    <a:lumMod val="40000"/>
                    <a:lumOff val="60000"/>
                  </a:schemeClr>
                </a:solidFill>
                <a:effectLst>
                  <a:outerShdw blurRad="25500" dist="23000" dir="7020000" algn="tl">
                    <a:srgbClr val="000000">
                      <a:alpha val="50000"/>
                    </a:srgbClr>
                  </a:outerShdw>
                </a:effectLst>
              </a:rPr>
              <a:t>Calidad del Dato</a:t>
            </a:r>
          </a:p>
          <a:p>
            <a:pPr marL="914400" lvl="2" indent="0" algn="ctr">
              <a:buNone/>
            </a:pPr>
            <a:endParaRPr lang="es-ES_tradnl" sz="5000" b="1" dirty="0">
              <a:ln w="18000">
                <a:solidFill>
                  <a:schemeClr val="accent2">
                    <a:satMod val="140000"/>
                  </a:schemeClr>
                </a:solidFill>
                <a:prstDash val="solid"/>
                <a:miter lim="800000"/>
              </a:ln>
              <a:solidFill>
                <a:schemeClr val="tx2">
                  <a:lumMod val="40000"/>
                  <a:lumOff val="60000"/>
                </a:schemeClr>
              </a:solidFill>
              <a:effectLst>
                <a:outerShdw blurRad="25500" dist="23000" dir="7020000" algn="tl">
                  <a:srgbClr val="000000">
                    <a:alpha val="50000"/>
                  </a:srgbClr>
                </a:outerShdw>
              </a:effectLst>
            </a:endParaRPr>
          </a:p>
          <a:p>
            <a:pPr marL="0" indent="0">
              <a:buNone/>
            </a:pPr>
            <a:endParaRPr lang="es-ES" sz="1800" b="1" dirty="0" smtClean="0">
              <a:solidFill>
                <a:schemeClr val="tx2"/>
              </a:solidFill>
              <a:latin typeface="Arial" pitchFamily="34" charset="0"/>
              <a:cs typeface="Arial" pitchFamily="34" charset="0"/>
            </a:endParaRPr>
          </a:p>
          <a:p>
            <a:pPr marL="0" lvl="0" indent="0" algn="just">
              <a:buNone/>
            </a:pPr>
            <a:endParaRPr lang="es-ES" sz="2400" dirty="0"/>
          </a:p>
          <a:p>
            <a:pPr marL="0" indent="0">
              <a:buNone/>
            </a:pPr>
            <a:endParaRPr lang="es-ES" sz="4400" b="1" dirty="0" smtClean="0">
              <a:solidFill>
                <a:schemeClr val="tx2"/>
              </a:solidFill>
              <a:latin typeface="Arial" pitchFamily="34" charset="0"/>
              <a:cs typeface="Arial" pitchFamily="34" charset="0"/>
            </a:endParaRPr>
          </a:p>
          <a:p>
            <a:pPr marL="0" indent="0">
              <a:buNone/>
            </a:pPr>
            <a:endParaRPr lang="es-ES" sz="4400" b="1" dirty="0">
              <a:solidFill>
                <a:schemeClr val="tx2"/>
              </a:solidFill>
              <a:latin typeface="Arial" pitchFamily="34" charset="0"/>
              <a:cs typeface="Arial" pitchFamily="34" charset="0"/>
            </a:endParaRPr>
          </a:p>
          <a:p>
            <a:pPr marL="0" indent="0">
              <a:buNone/>
            </a:pPr>
            <a:endParaRPr lang="es-ES_tradnl" sz="2400" dirty="0"/>
          </a:p>
          <a:p>
            <a:endParaRPr lang="es-ES" dirty="0"/>
          </a:p>
        </p:txBody>
      </p:sp>
      <p:pic>
        <p:nvPicPr>
          <p:cNvPr id="3" name="2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5535" y="1930267"/>
            <a:ext cx="8565687" cy="4773487"/>
          </a:xfrm>
          <a:prstGeom prst="rect">
            <a:avLst/>
          </a:prstGeom>
        </p:spPr>
      </p:pic>
      <p:pic>
        <p:nvPicPr>
          <p:cNvPr id="7" name="6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68" y="0"/>
            <a:ext cx="9167523" cy="1296144"/>
          </a:xfrm>
          <a:prstGeom prst="rect">
            <a:avLst/>
          </a:prstGeom>
        </p:spPr>
      </p:pic>
    </p:spTree>
    <p:extLst>
      <p:ext uri="{BB962C8B-B14F-4D97-AF65-F5344CB8AC3E}">
        <p14:creationId xmlns:p14="http://schemas.microsoft.com/office/powerpoint/2010/main" val="206100540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5" name="4 Marcador de contenido"/>
          <p:cNvSpPr>
            <a:spLocks noGrp="1"/>
          </p:cNvSpPr>
          <p:nvPr>
            <p:ph idx="1"/>
          </p:nvPr>
        </p:nvSpPr>
        <p:spPr>
          <a:xfrm>
            <a:off x="301904" y="2996952"/>
            <a:ext cx="8280920" cy="2016224"/>
          </a:xfrm>
        </p:spPr>
        <p:txBody>
          <a:bodyPr>
            <a:normAutofit/>
          </a:bodyPr>
          <a:lstStyle/>
          <a:p>
            <a:pPr marL="914400" lvl="2" indent="0" algn="ctr">
              <a:buNone/>
            </a:pPr>
            <a:r>
              <a:rPr lang="es-ES" sz="52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Evolución y modelos del futuro</a:t>
            </a:r>
          </a:p>
        </p:txBody>
      </p:sp>
      <p:sp>
        <p:nvSpPr>
          <p:cNvPr id="4" name="3 Título"/>
          <p:cNvSpPr>
            <a:spLocks noGrp="1"/>
          </p:cNvSpPr>
          <p:nvPr>
            <p:ph type="title"/>
          </p:nvPr>
        </p:nvSpPr>
        <p:spPr>
          <a:xfrm>
            <a:off x="323528" y="116632"/>
            <a:ext cx="8219256" cy="1008112"/>
          </a:xfrm>
        </p:spPr>
        <p:txBody>
          <a:bodyPr>
            <a:normAutofit fontScale="90000"/>
          </a:bodyPr>
          <a:lstStyle/>
          <a:p>
            <a:r>
              <a:rPr lang="es-ES_tradnl" sz="3200" dirty="0"/>
              <a:t/>
            </a:r>
            <a:br>
              <a:rPr lang="es-ES_tradnl" sz="3200" dirty="0"/>
            </a:br>
            <a:endParaRPr lang="es-ES" sz="3600" b="1" u="sng" dirty="0"/>
          </a:p>
        </p:txBody>
      </p:sp>
      <p:sp>
        <p:nvSpPr>
          <p:cNvPr id="6" name="4 Marcador de contenido"/>
          <p:cNvSpPr txBox="1">
            <a:spLocks/>
          </p:cNvSpPr>
          <p:nvPr/>
        </p:nvSpPr>
        <p:spPr>
          <a:xfrm>
            <a:off x="353224" y="1124744"/>
            <a:ext cx="8229600" cy="144016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914400" lvl="2" indent="0" algn="ctr">
              <a:buNone/>
            </a:pPr>
            <a:r>
              <a:rPr lang="es-ES" sz="8000" b="1" dirty="0" smtClean="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rPr>
              <a:t>Módulo I.4</a:t>
            </a:r>
            <a:endParaRPr lang="es-ES" sz="8000" b="1" dirty="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endParaRPr>
          </a:p>
          <a:p>
            <a:pPr marL="0" indent="0">
              <a:buFont typeface="Arial" pitchFamily="34" charset="0"/>
              <a:buNone/>
            </a:pPr>
            <a:endParaRPr lang="es-ES" sz="4400" b="1" dirty="0" smtClean="0">
              <a:solidFill>
                <a:schemeClr val="tx2"/>
              </a:solidFill>
              <a:latin typeface="Arial" pitchFamily="34" charset="0"/>
              <a:cs typeface="Arial" pitchFamily="34" charset="0"/>
            </a:endParaRPr>
          </a:p>
          <a:p>
            <a:pPr marL="0" indent="0">
              <a:buFont typeface="Arial" pitchFamily="34" charset="0"/>
              <a:buNone/>
            </a:pPr>
            <a:endParaRPr lang="es-ES" sz="4400" b="1" dirty="0" smtClean="0">
              <a:solidFill>
                <a:schemeClr val="tx2"/>
              </a:solidFill>
              <a:latin typeface="Arial" pitchFamily="34" charset="0"/>
              <a:cs typeface="Arial" pitchFamily="34" charset="0"/>
            </a:endParaRPr>
          </a:p>
          <a:p>
            <a:pPr marL="0" indent="0">
              <a:buFont typeface="Arial" pitchFamily="34" charset="0"/>
              <a:buNone/>
            </a:pPr>
            <a:endParaRPr lang="es-ES_tradnl" sz="2400" dirty="0" smtClean="0"/>
          </a:p>
          <a:p>
            <a:endParaRPr lang="es-ES" dirty="0"/>
          </a:p>
        </p:txBody>
      </p:sp>
      <p:pic>
        <p:nvPicPr>
          <p:cNvPr id="8" name="7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29240"/>
            <a:ext cx="9167523" cy="1296144"/>
          </a:xfrm>
          <a:prstGeom prst="rect">
            <a:avLst/>
          </a:prstGeom>
        </p:spPr>
      </p:pic>
    </p:spTree>
    <p:extLst>
      <p:ext uri="{BB962C8B-B14F-4D97-AF65-F5344CB8AC3E}">
        <p14:creationId xmlns:p14="http://schemas.microsoft.com/office/powerpoint/2010/main" val="104274640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323528" y="116632"/>
            <a:ext cx="8219256" cy="1008112"/>
          </a:xfrm>
        </p:spPr>
        <p:txBody>
          <a:bodyPr>
            <a:normAutofit fontScale="90000"/>
          </a:bodyPr>
          <a:lstStyle/>
          <a:p>
            <a:r>
              <a:rPr lang="es-ES_tradnl" sz="3200" dirty="0"/>
              <a:t/>
            </a:r>
            <a:br>
              <a:rPr lang="es-ES_tradnl" sz="3200" dirty="0"/>
            </a:br>
            <a:endParaRPr lang="es-ES" sz="3600" b="1" u="sng" dirty="0"/>
          </a:p>
        </p:txBody>
      </p:sp>
      <p:sp>
        <p:nvSpPr>
          <p:cNvPr id="6" name="4 Marcador de contenido"/>
          <p:cNvSpPr>
            <a:spLocks noGrp="1"/>
          </p:cNvSpPr>
          <p:nvPr>
            <p:ph idx="1"/>
          </p:nvPr>
        </p:nvSpPr>
        <p:spPr>
          <a:xfrm>
            <a:off x="386100" y="1296144"/>
            <a:ext cx="8229600" cy="648073"/>
          </a:xfrm>
        </p:spPr>
        <p:txBody>
          <a:bodyPr>
            <a:normAutofit fontScale="77500" lnSpcReduction="20000"/>
          </a:bodyPr>
          <a:lstStyle/>
          <a:p>
            <a:pPr marL="914400" lvl="2" indent="0" algn="ctr">
              <a:buNone/>
            </a:pPr>
            <a:r>
              <a:rPr lang="es-ES" sz="52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Módulo </a:t>
            </a:r>
            <a:r>
              <a:rPr lang="es-ES" sz="52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I.4.a. </a:t>
            </a:r>
            <a:r>
              <a:rPr lang="es-ES" sz="5200" b="1" dirty="0" smtClean="0">
                <a:ln w="18000">
                  <a:solidFill>
                    <a:schemeClr val="accent2">
                      <a:satMod val="140000"/>
                    </a:schemeClr>
                  </a:solidFill>
                  <a:prstDash val="solid"/>
                  <a:miter lim="800000"/>
                </a:ln>
                <a:solidFill>
                  <a:schemeClr val="tx2">
                    <a:lumMod val="40000"/>
                    <a:lumOff val="60000"/>
                  </a:schemeClr>
                </a:solidFill>
                <a:effectLst>
                  <a:outerShdw blurRad="25500" dist="23000" dir="7020000" algn="tl">
                    <a:srgbClr val="000000">
                      <a:alpha val="50000"/>
                    </a:srgbClr>
                  </a:outerShdw>
                </a:effectLst>
              </a:rPr>
              <a:t>Modelo del futuro</a:t>
            </a:r>
          </a:p>
          <a:p>
            <a:pPr marL="914400" lvl="2" indent="0" algn="ctr">
              <a:buNone/>
            </a:pPr>
            <a:endParaRPr lang="es-ES_tradnl" sz="5000" b="1" dirty="0">
              <a:ln w="18000">
                <a:solidFill>
                  <a:schemeClr val="accent2">
                    <a:satMod val="140000"/>
                  </a:schemeClr>
                </a:solidFill>
                <a:prstDash val="solid"/>
                <a:miter lim="800000"/>
              </a:ln>
              <a:solidFill>
                <a:schemeClr val="tx2">
                  <a:lumMod val="40000"/>
                  <a:lumOff val="60000"/>
                </a:schemeClr>
              </a:solidFill>
              <a:effectLst>
                <a:outerShdw blurRad="25500" dist="23000" dir="7020000" algn="tl">
                  <a:srgbClr val="000000">
                    <a:alpha val="50000"/>
                  </a:srgbClr>
                </a:outerShdw>
              </a:effectLst>
            </a:endParaRPr>
          </a:p>
          <a:p>
            <a:pPr marL="0" indent="0">
              <a:buNone/>
            </a:pPr>
            <a:endParaRPr lang="es-ES" sz="1800" b="1" dirty="0" smtClean="0">
              <a:solidFill>
                <a:schemeClr val="tx2"/>
              </a:solidFill>
              <a:latin typeface="Arial" pitchFamily="34" charset="0"/>
              <a:cs typeface="Arial" pitchFamily="34" charset="0"/>
            </a:endParaRPr>
          </a:p>
          <a:p>
            <a:pPr marL="0" lvl="0" indent="0" algn="just">
              <a:buNone/>
            </a:pPr>
            <a:endParaRPr lang="es-ES" sz="2400" dirty="0"/>
          </a:p>
          <a:p>
            <a:pPr marL="0" indent="0">
              <a:buNone/>
            </a:pPr>
            <a:endParaRPr lang="es-ES" sz="4400" b="1" dirty="0" smtClean="0">
              <a:solidFill>
                <a:schemeClr val="tx2"/>
              </a:solidFill>
              <a:latin typeface="Arial" pitchFamily="34" charset="0"/>
              <a:cs typeface="Arial" pitchFamily="34" charset="0"/>
            </a:endParaRPr>
          </a:p>
          <a:p>
            <a:pPr marL="0" indent="0">
              <a:buNone/>
            </a:pPr>
            <a:endParaRPr lang="es-ES" sz="4400" b="1" dirty="0">
              <a:solidFill>
                <a:schemeClr val="tx2"/>
              </a:solidFill>
              <a:latin typeface="Arial" pitchFamily="34" charset="0"/>
              <a:cs typeface="Arial" pitchFamily="34" charset="0"/>
            </a:endParaRPr>
          </a:p>
          <a:p>
            <a:pPr marL="0" indent="0">
              <a:buNone/>
            </a:pPr>
            <a:endParaRPr lang="es-ES_tradnl" sz="2400" dirty="0"/>
          </a:p>
          <a:p>
            <a:endParaRPr lang="es-ES" dirty="0"/>
          </a:p>
        </p:txBody>
      </p:sp>
      <p:pic>
        <p:nvPicPr>
          <p:cNvPr id="5" name="4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1748" y="1802861"/>
            <a:ext cx="8344024" cy="5055139"/>
          </a:xfrm>
          <a:prstGeom prst="rect">
            <a:avLst/>
          </a:prstGeom>
        </p:spPr>
      </p:pic>
      <p:pic>
        <p:nvPicPr>
          <p:cNvPr id="7" name="6 Imagen"/>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9167523" cy="1296144"/>
          </a:xfrm>
          <a:prstGeom prst="rect">
            <a:avLst/>
          </a:prstGeom>
        </p:spPr>
      </p:pic>
    </p:spTree>
    <p:extLst>
      <p:ext uri="{BB962C8B-B14F-4D97-AF65-F5344CB8AC3E}">
        <p14:creationId xmlns:p14="http://schemas.microsoft.com/office/powerpoint/2010/main" val="372108152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323528" y="116632"/>
            <a:ext cx="8219256" cy="1008112"/>
          </a:xfrm>
        </p:spPr>
        <p:txBody>
          <a:bodyPr>
            <a:normAutofit fontScale="90000"/>
          </a:bodyPr>
          <a:lstStyle/>
          <a:p>
            <a:r>
              <a:rPr lang="es-ES_tradnl" sz="3200" dirty="0"/>
              <a:t/>
            </a:r>
            <a:br>
              <a:rPr lang="es-ES_tradnl" sz="3200" dirty="0"/>
            </a:br>
            <a:endParaRPr lang="es-ES" sz="3600" b="1" u="sng" dirty="0"/>
          </a:p>
        </p:txBody>
      </p:sp>
      <p:sp>
        <p:nvSpPr>
          <p:cNvPr id="6" name="4 Marcador de contenido"/>
          <p:cNvSpPr>
            <a:spLocks noGrp="1"/>
          </p:cNvSpPr>
          <p:nvPr>
            <p:ph idx="1"/>
          </p:nvPr>
        </p:nvSpPr>
        <p:spPr>
          <a:xfrm>
            <a:off x="323528" y="1301120"/>
            <a:ext cx="8229600" cy="648073"/>
          </a:xfrm>
        </p:spPr>
        <p:txBody>
          <a:bodyPr>
            <a:normAutofit fontScale="77500" lnSpcReduction="20000"/>
          </a:bodyPr>
          <a:lstStyle/>
          <a:p>
            <a:pPr marL="914400" lvl="2" indent="0" algn="ctr">
              <a:buNone/>
            </a:pPr>
            <a:r>
              <a:rPr lang="es-ES" sz="52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Módulo </a:t>
            </a:r>
            <a:r>
              <a:rPr lang="es-ES" sz="52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I.4.b. </a:t>
            </a:r>
            <a:r>
              <a:rPr lang="es-ES" sz="5200" b="1" dirty="0" smtClean="0">
                <a:ln w="18000">
                  <a:solidFill>
                    <a:schemeClr val="accent2">
                      <a:satMod val="140000"/>
                    </a:schemeClr>
                  </a:solidFill>
                  <a:prstDash val="solid"/>
                  <a:miter lim="800000"/>
                </a:ln>
                <a:solidFill>
                  <a:schemeClr val="tx2">
                    <a:lumMod val="40000"/>
                    <a:lumOff val="60000"/>
                  </a:schemeClr>
                </a:solidFill>
                <a:effectLst>
                  <a:outerShdw blurRad="25500" dist="23000" dir="7020000" algn="tl">
                    <a:srgbClr val="000000">
                      <a:alpha val="50000"/>
                    </a:srgbClr>
                  </a:outerShdw>
                </a:effectLst>
              </a:rPr>
              <a:t>La PROACTIVIDAD</a:t>
            </a:r>
          </a:p>
          <a:p>
            <a:pPr marL="914400" lvl="2" indent="0" algn="ctr">
              <a:buNone/>
            </a:pPr>
            <a:endParaRPr lang="es-ES_tradnl" sz="5000" b="1" dirty="0">
              <a:ln w="18000">
                <a:solidFill>
                  <a:schemeClr val="accent2">
                    <a:satMod val="140000"/>
                  </a:schemeClr>
                </a:solidFill>
                <a:prstDash val="solid"/>
                <a:miter lim="800000"/>
              </a:ln>
              <a:solidFill>
                <a:schemeClr val="tx2">
                  <a:lumMod val="40000"/>
                  <a:lumOff val="60000"/>
                </a:schemeClr>
              </a:solidFill>
              <a:effectLst>
                <a:outerShdw blurRad="25500" dist="23000" dir="7020000" algn="tl">
                  <a:srgbClr val="000000">
                    <a:alpha val="50000"/>
                  </a:srgbClr>
                </a:outerShdw>
              </a:effectLst>
            </a:endParaRPr>
          </a:p>
          <a:p>
            <a:pPr marL="0" indent="0">
              <a:buNone/>
            </a:pPr>
            <a:endParaRPr lang="es-ES" sz="1800" b="1" dirty="0" smtClean="0">
              <a:solidFill>
                <a:schemeClr val="tx2"/>
              </a:solidFill>
              <a:latin typeface="Arial" pitchFamily="34" charset="0"/>
              <a:cs typeface="Arial" pitchFamily="34" charset="0"/>
            </a:endParaRPr>
          </a:p>
          <a:p>
            <a:pPr marL="0" lvl="0" indent="0" algn="just">
              <a:buNone/>
            </a:pPr>
            <a:endParaRPr lang="es-ES" sz="2400" dirty="0"/>
          </a:p>
          <a:p>
            <a:pPr marL="0" indent="0">
              <a:buNone/>
            </a:pPr>
            <a:endParaRPr lang="es-ES" sz="4400" b="1" dirty="0" smtClean="0">
              <a:solidFill>
                <a:schemeClr val="tx2"/>
              </a:solidFill>
              <a:latin typeface="Arial" pitchFamily="34" charset="0"/>
              <a:cs typeface="Arial" pitchFamily="34" charset="0"/>
            </a:endParaRPr>
          </a:p>
          <a:p>
            <a:pPr marL="0" indent="0">
              <a:buNone/>
            </a:pPr>
            <a:endParaRPr lang="es-ES" sz="4400" b="1" dirty="0" smtClean="0">
              <a:solidFill>
                <a:schemeClr val="tx2"/>
              </a:solidFill>
              <a:latin typeface="Arial" pitchFamily="34" charset="0"/>
              <a:cs typeface="Arial" pitchFamily="34" charset="0"/>
            </a:endParaRPr>
          </a:p>
          <a:p>
            <a:pPr marL="0" indent="0">
              <a:buNone/>
            </a:pPr>
            <a:endParaRPr lang="es-ES_tradnl" sz="2400" dirty="0"/>
          </a:p>
          <a:p>
            <a:pPr marL="0" indent="0">
              <a:buNone/>
            </a:pPr>
            <a:endParaRPr lang="es-ES" dirty="0"/>
          </a:p>
        </p:txBody>
      </p:sp>
      <p:sp>
        <p:nvSpPr>
          <p:cNvPr id="3" name="2 CuadroTexto"/>
          <p:cNvSpPr txBox="1"/>
          <p:nvPr/>
        </p:nvSpPr>
        <p:spPr>
          <a:xfrm>
            <a:off x="827584" y="2060848"/>
            <a:ext cx="7992888" cy="4462760"/>
          </a:xfrm>
          <a:prstGeom prst="rect">
            <a:avLst/>
          </a:prstGeom>
          <a:noFill/>
        </p:spPr>
        <p:txBody>
          <a:bodyPr wrap="square" rtlCol="0">
            <a:spAutoFit/>
          </a:bodyPr>
          <a:lstStyle/>
          <a:p>
            <a:pPr algn="just"/>
            <a:r>
              <a:rPr lang="es-ES" sz="2800" b="1" dirty="0" smtClean="0">
                <a:solidFill>
                  <a:srgbClr val="00B050"/>
                </a:solidFill>
                <a:sym typeface="Wingdings"/>
              </a:rPr>
              <a:t></a:t>
            </a:r>
            <a:r>
              <a:rPr lang="es-ES" sz="2000" dirty="0" smtClean="0">
                <a:sym typeface="Wingdings"/>
              </a:rPr>
              <a:t> La información en BENEFICIO del ciudadano. No solo en simplicidad documental, o para la verificación de los datos declarados y/o aportados, sino como política de calidad.</a:t>
            </a:r>
          </a:p>
          <a:p>
            <a:pPr algn="just"/>
            <a:endParaRPr lang="es-ES" sz="2000" dirty="0" smtClean="0"/>
          </a:p>
          <a:p>
            <a:pPr algn="just"/>
            <a:r>
              <a:rPr lang="es-ES" sz="2800" b="1" dirty="0">
                <a:solidFill>
                  <a:srgbClr val="00B050"/>
                </a:solidFill>
                <a:sym typeface="Wingdings"/>
              </a:rPr>
              <a:t></a:t>
            </a:r>
            <a:r>
              <a:rPr lang="es-ES" sz="2000" dirty="0">
                <a:sym typeface="Wingdings"/>
              </a:rPr>
              <a:t> </a:t>
            </a:r>
            <a:r>
              <a:rPr lang="es-ES" sz="2000" dirty="0" smtClean="0">
                <a:sym typeface="Wingdings"/>
              </a:rPr>
              <a:t>La falta de pro-actividad, obliga al ciudadano a estar al corriente de normas, de beneficios, de servicios, sino es el peso en la administración de que el ciudadano, tenga conocimiento de las ayudas, servicios y beneficios que hay pensados para él. Actualmente solo nos centramos en sus obligaciones, en especial las tributarias.</a:t>
            </a:r>
            <a:endParaRPr lang="es-ES" sz="2000" dirty="0"/>
          </a:p>
          <a:p>
            <a:pPr algn="just"/>
            <a:endParaRPr lang="es-ES" sz="2000" dirty="0" smtClean="0"/>
          </a:p>
          <a:p>
            <a:pPr algn="just"/>
            <a:r>
              <a:rPr lang="es-ES" sz="2800" b="1" dirty="0">
                <a:solidFill>
                  <a:srgbClr val="00B050"/>
                </a:solidFill>
                <a:sym typeface="Wingdings"/>
              </a:rPr>
              <a:t></a:t>
            </a:r>
            <a:r>
              <a:rPr lang="es-ES" sz="2000" dirty="0">
                <a:sym typeface="Wingdings"/>
              </a:rPr>
              <a:t> </a:t>
            </a:r>
            <a:r>
              <a:rPr lang="es-ES" sz="2000" dirty="0" smtClean="0">
                <a:sym typeface="Wingdings"/>
              </a:rPr>
              <a:t>Evitaría el coste y subvenciones a planes y proyectos destinados a hacer llegar la ayuda a los más vulnerables, que generalmente son los peores informados.</a:t>
            </a:r>
            <a:endParaRPr lang="es-ES" sz="2000" dirty="0"/>
          </a:p>
        </p:txBody>
      </p:sp>
      <p:pic>
        <p:nvPicPr>
          <p:cNvPr id="7" name="6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9167523" cy="1296144"/>
          </a:xfrm>
          <a:prstGeom prst="rect">
            <a:avLst/>
          </a:prstGeom>
        </p:spPr>
      </p:pic>
    </p:spTree>
    <p:extLst>
      <p:ext uri="{BB962C8B-B14F-4D97-AF65-F5344CB8AC3E}">
        <p14:creationId xmlns:p14="http://schemas.microsoft.com/office/powerpoint/2010/main" val="389860381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323528" y="116632"/>
            <a:ext cx="8219256" cy="1008112"/>
          </a:xfrm>
        </p:spPr>
        <p:txBody>
          <a:bodyPr>
            <a:normAutofit fontScale="90000"/>
          </a:bodyPr>
          <a:lstStyle/>
          <a:p>
            <a:r>
              <a:rPr lang="es-ES_tradnl" sz="3200" dirty="0"/>
              <a:t/>
            </a:r>
            <a:br>
              <a:rPr lang="es-ES_tradnl" sz="3200" dirty="0"/>
            </a:br>
            <a:endParaRPr lang="es-ES" sz="3600" b="1" u="sng" dirty="0"/>
          </a:p>
        </p:txBody>
      </p:sp>
      <p:sp>
        <p:nvSpPr>
          <p:cNvPr id="6" name="4 Marcador de contenido"/>
          <p:cNvSpPr>
            <a:spLocks noGrp="1"/>
          </p:cNvSpPr>
          <p:nvPr>
            <p:ph idx="1"/>
          </p:nvPr>
        </p:nvSpPr>
        <p:spPr>
          <a:xfrm>
            <a:off x="323528" y="1296144"/>
            <a:ext cx="8229600" cy="648073"/>
          </a:xfrm>
        </p:spPr>
        <p:txBody>
          <a:bodyPr>
            <a:normAutofit fontScale="55000" lnSpcReduction="20000"/>
          </a:bodyPr>
          <a:lstStyle/>
          <a:p>
            <a:pPr marL="914400" lvl="2" indent="0" algn="ctr">
              <a:buNone/>
            </a:pPr>
            <a:r>
              <a:rPr lang="es-ES" sz="52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Módulo </a:t>
            </a:r>
            <a:r>
              <a:rPr lang="es-ES" sz="52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I.4.c. </a:t>
            </a:r>
            <a:r>
              <a:rPr lang="es-ES" sz="5200" b="1" dirty="0" smtClean="0">
                <a:ln w="18000">
                  <a:solidFill>
                    <a:schemeClr val="accent2">
                      <a:satMod val="140000"/>
                    </a:schemeClr>
                  </a:solidFill>
                  <a:prstDash val="solid"/>
                  <a:miter lim="800000"/>
                </a:ln>
                <a:solidFill>
                  <a:schemeClr val="tx2">
                    <a:lumMod val="40000"/>
                    <a:lumOff val="60000"/>
                  </a:schemeClr>
                </a:solidFill>
                <a:effectLst>
                  <a:outerShdw blurRad="25500" dist="23000" dir="7020000" algn="tl">
                    <a:srgbClr val="000000">
                      <a:alpha val="50000"/>
                    </a:srgbClr>
                  </a:outerShdw>
                </a:effectLst>
              </a:rPr>
              <a:t>Elementos de la proactividad</a:t>
            </a:r>
          </a:p>
          <a:p>
            <a:pPr marL="914400" lvl="2" indent="0" algn="ctr">
              <a:buNone/>
            </a:pPr>
            <a:endParaRPr lang="es-ES_tradnl" sz="5000" b="1" dirty="0">
              <a:ln w="18000">
                <a:solidFill>
                  <a:schemeClr val="accent2">
                    <a:satMod val="140000"/>
                  </a:schemeClr>
                </a:solidFill>
                <a:prstDash val="solid"/>
                <a:miter lim="800000"/>
              </a:ln>
              <a:solidFill>
                <a:schemeClr val="tx2">
                  <a:lumMod val="40000"/>
                  <a:lumOff val="60000"/>
                </a:schemeClr>
              </a:solidFill>
              <a:effectLst>
                <a:outerShdw blurRad="25500" dist="23000" dir="7020000" algn="tl">
                  <a:srgbClr val="000000">
                    <a:alpha val="50000"/>
                  </a:srgbClr>
                </a:outerShdw>
              </a:effectLst>
            </a:endParaRPr>
          </a:p>
          <a:p>
            <a:pPr marL="0" indent="0">
              <a:buNone/>
            </a:pPr>
            <a:endParaRPr lang="es-ES" sz="1800" b="1" dirty="0" smtClean="0">
              <a:solidFill>
                <a:schemeClr val="tx2"/>
              </a:solidFill>
              <a:latin typeface="Arial" pitchFamily="34" charset="0"/>
              <a:cs typeface="Arial" pitchFamily="34" charset="0"/>
            </a:endParaRPr>
          </a:p>
          <a:p>
            <a:pPr marL="0" lvl="0" indent="0" algn="just">
              <a:buNone/>
            </a:pPr>
            <a:endParaRPr lang="es-ES" sz="2400" dirty="0"/>
          </a:p>
          <a:p>
            <a:pPr marL="0" indent="0">
              <a:buNone/>
            </a:pPr>
            <a:endParaRPr lang="es-ES" sz="4400" b="1" dirty="0" smtClean="0">
              <a:solidFill>
                <a:schemeClr val="tx2"/>
              </a:solidFill>
              <a:latin typeface="Arial" pitchFamily="34" charset="0"/>
              <a:cs typeface="Arial" pitchFamily="34" charset="0"/>
            </a:endParaRPr>
          </a:p>
          <a:p>
            <a:pPr marL="0" indent="0">
              <a:buNone/>
            </a:pPr>
            <a:endParaRPr lang="es-ES" sz="4400" b="1" dirty="0" smtClean="0">
              <a:solidFill>
                <a:schemeClr val="tx2"/>
              </a:solidFill>
              <a:latin typeface="Arial" pitchFamily="34" charset="0"/>
              <a:cs typeface="Arial" pitchFamily="34" charset="0"/>
            </a:endParaRPr>
          </a:p>
          <a:p>
            <a:pPr marL="0" indent="0">
              <a:buNone/>
            </a:pPr>
            <a:endParaRPr lang="es-ES_tradnl" sz="2400" dirty="0"/>
          </a:p>
          <a:p>
            <a:pPr marL="0" indent="0">
              <a:buNone/>
            </a:pPr>
            <a:endParaRPr lang="es-ES" dirty="0"/>
          </a:p>
        </p:txBody>
      </p:sp>
      <p:sp>
        <p:nvSpPr>
          <p:cNvPr id="3" name="2 CuadroTexto"/>
          <p:cNvSpPr txBox="1"/>
          <p:nvPr/>
        </p:nvSpPr>
        <p:spPr>
          <a:xfrm>
            <a:off x="827584" y="1916832"/>
            <a:ext cx="7992888" cy="4585871"/>
          </a:xfrm>
          <a:prstGeom prst="rect">
            <a:avLst/>
          </a:prstGeom>
          <a:noFill/>
        </p:spPr>
        <p:txBody>
          <a:bodyPr wrap="square" rtlCol="0">
            <a:spAutoFit/>
          </a:bodyPr>
          <a:lstStyle/>
          <a:p>
            <a:pPr algn="just"/>
            <a:r>
              <a:rPr lang="es-ES" sz="2800" b="1" dirty="0" smtClean="0">
                <a:solidFill>
                  <a:srgbClr val="00B050"/>
                </a:solidFill>
                <a:sym typeface="Wingdings"/>
              </a:rPr>
              <a:t></a:t>
            </a:r>
            <a:r>
              <a:rPr lang="es-ES" sz="2000" dirty="0" smtClean="0">
                <a:sym typeface="Wingdings"/>
              </a:rPr>
              <a:t> Sustituir la solicitud del ciudadano, por su confirmación o rechazo para la iniciación de un proceso.</a:t>
            </a:r>
          </a:p>
          <a:p>
            <a:pPr algn="just"/>
            <a:endParaRPr lang="es-ES" sz="2000" dirty="0" smtClean="0"/>
          </a:p>
          <a:p>
            <a:pPr algn="just"/>
            <a:r>
              <a:rPr lang="es-ES" sz="2800" b="1" dirty="0">
                <a:solidFill>
                  <a:srgbClr val="00B050"/>
                </a:solidFill>
                <a:sym typeface="Wingdings"/>
              </a:rPr>
              <a:t></a:t>
            </a:r>
            <a:r>
              <a:rPr lang="es-ES" sz="2000" dirty="0">
                <a:sym typeface="Wingdings"/>
              </a:rPr>
              <a:t> </a:t>
            </a:r>
            <a:r>
              <a:rPr lang="es-ES" sz="2000" dirty="0" smtClean="0">
                <a:sym typeface="Wingdings"/>
              </a:rPr>
              <a:t>La confirmación electrónica del ciudadano en cualquier procedimiento de revisión o finalización de plazo de validez.</a:t>
            </a:r>
            <a:endParaRPr lang="es-ES" sz="2000" dirty="0"/>
          </a:p>
          <a:p>
            <a:pPr algn="just"/>
            <a:endParaRPr lang="es-ES" sz="2000" dirty="0" smtClean="0"/>
          </a:p>
          <a:p>
            <a:pPr algn="just"/>
            <a:r>
              <a:rPr lang="es-ES" sz="2800" b="1" dirty="0" smtClean="0">
                <a:solidFill>
                  <a:srgbClr val="00B050"/>
                </a:solidFill>
                <a:sym typeface="Wingdings"/>
              </a:rPr>
              <a:t></a:t>
            </a:r>
            <a:r>
              <a:rPr lang="es-ES" sz="2000" dirty="0" smtClean="0">
                <a:sym typeface="Wingdings"/>
              </a:rPr>
              <a:t> Una método de fácil acceso para el ciudadano para recoger, ver y confirmar su voluntad (confirmación) de inicial el proceso por él, la propia administración.</a:t>
            </a:r>
          </a:p>
          <a:p>
            <a:pPr algn="just"/>
            <a:endParaRPr lang="es-ES" sz="2000" dirty="0" smtClean="0"/>
          </a:p>
          <a:p>
            <a:pPr algn="just"/>
            <a:r>
              <a:rPr lang="es-ES" sz="2800" b="1" dirty="0">
                <a:solidFill>
                  <a:srgbClr val="00B050"/>
                </a:solidFill>
                <a:sym typeface="Wingdings"/>
              </a:rPr>
              <a:t></a:t>
            </a:r>
            <a:r>
              <a:rPr lang="es-ES" sz="2000" dirty="0">
                <a:sym typeface="Wingdings"/>
              </a:rPr>
              <a:t> </a:t>
            </a:r>
            <a:r>
              <a:rPr lang="es-ES" sz="2000" dirty="0" smtClean="0">
                <a:sym typeface="Wingdings"/>
              </a:rPr>
              <a:t>Conocimiento de los cambios y necesidades del ciudadano comunicada por interoperabilidad de fuentes oficiales certificadas. Una vez confirmadas por el ciudadano la obtención de los documentos y datos necesarios.</a:t>
            </a:r>
            <a:endParaRPr lang="es-ES" sz="2000" dirty="0"/>
          </a:p>
        </p:txBody>
      </p:sp>
      <p:pic>
        <p:nvPicPr>
          <p:cNvPr id="7" name="6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9167523" cy="1296144"/>
          </a:xfrm>
          <a:prstGeom prst="rect">
            <a:avLst/>
          </a:prstGeom>
        </p:spPr>
      </p:pic>
    </p:spTree>
    <p:extLst>
      <p:ext uri="{BB962C8B-B14F-4D97-AF65-F5344CB8AC3E}">
        <p14:creationId xmlns:p14="http://schemas.microsoft.com/office/powerpoint/2010/main" val="189865020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323528" y="116632"/>
            <a:ext cx="8219256" cy="1008112"/>
          </a:xfrm>
        </p:spPr>
        <p:txBody>
          <a:bodyPr>
            <a:normAutofit fontScale="90000"/>
          </a:bodyPr>
          <a:lstStyle/>
          <a:p>
            <a:r>
              <a:rPr lang="es-ES_tradnl" sz="3200" dirty="0"/>
              <a:t/>
            </a:r>
            <a:br>
              <a:rPr lang="es-ES_tradnl" sz="3200" dirty="0"/>
            </a:br>
            <a:endParaRPr lang="es-ES" sz="3600" b="1" u="sng" dirty="0"/>
          </a:p>
        </p:txBody>
      </p:sp>
      <p:sp>
        <p:nvSpPr>
          <p:cNvPr id="6" name="4 Marcador de contenido"/>
          <p:cNvSpPr>
            <a:spLocks noGrp="1"/>
          </p:cNvSpPr>
          <p:nvPr>
            <p:ph idx="1"/>
          </p:nvPr>
        </p:nvSpPr>
        <p:spPr>
          <a:xfrm>
            <a:off x="323528" y="1280696"/>
            <a:ext cx="8229600" cy="648073"/>
          </a:xfrm>
        </p:spPr>
        <p:txBody>
          <a:bodyPr>
            <a:normAutofit fontScale="77500" lnSpcReduction="20000"/>
          </a:bodyPr>
          <a:lstStyle/>
          <a:p>
            <a:pPr marL="914400" lvl="2" indent="0" algn="ctr">
              <a:buNone/>
            </a:pPr>
            <a:r>
              <a:rPr lang="es-ES" sz="52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Módulo </a:t>
            </a:r>
            <a:r>
              <a:rPr lang="es-ES" sz="52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I.4.d. </a:t>
            </a:r>
            <a:r>
              <a:rPr lang="es-ES" sz="5200" b="1" dirty="0" smtClean="0">
                <a:ln w="18000">
                  <a:solidFill>
                    <a:schemeClr val="accent2">
                      <a:satMod val="140000"/>
                    </a:schemeClr>
                  </a:solidFill>
                  <a:prstDash val="solid"/>
                  <a:miter lim="800000"/>
                </a:ln>
                <a:solidFill>
                  <a:schemeClr val="tx2">
                    <a:lumMod val="40000"/>
                    <a:lumOff val="60000"/>
                  </a:schemeClr>
                </a:solidFill>
                <a:effectLst>
                  <a:outerShdw blurRad="25500" dist="23000" dir="7020000" algn="tl">
                    <a:srgbClr val="000000">
                      <a:alpha val="50000"/>
                    </a:srgbClr>
                  </a:outerShdw>
                </a:effectLst>
              </a:rPr>
              <a:t>Algunos ejemplos</a:t>
            </a:r>
          </a:p>
          <a:p>
            <a:pPr marL="914400" lvl="2" indent="0" algn="ctr">
              <a:buNone/>
            </a:pPr>
            <a:endParaRPr lang="es-ES_tradnl" sz="5000" b="1" dirty="0">
              <a:ln w="18000">
                <a:solidFill>
                  <a:schemeClr val="accent2">
                    <a:satMod val="140000"/>
                  </a:schemeClr>
                </a:solidFill>
                <a:prstDash val="solid"/>
                <a:miter lim="800000"/>
              </a:ln>
              <a:solidFill>
                <a:schemeClr val="tx2">
                  <a:lumMod val="40000"/>
                  <a:lumOff val="60000"/>
                </a:schemeClr>
              </a:solidFill>
              <a:effectLst>
                <a:outerShdw blurRad="25500" dist="23000" dir="7020000" algn="tl">
                  <a:srgbClr val="000000">
                    <a:alpha val="50000"/>
                  </a:srgbClr>
                </a:outerShdw>
              </a:effectLst>
            </a:endParaRPr>
          </a:p>
          <a:p>
            <a:pPr marL="0" indent="0">
              <a:buNone/>
            </a:pPr>
            <a:endParaRPr lang="es-ES" sz="1800" b="1" dirty="0" smtClean="0">
              <a:solidFill>
                <a:schemeClr val="tx2"/>
              </a:solidFill>
              <a:latin typeface="Arial" pitchFamily="34" charset="0"/>
              <a:cs typeface="Arial" pitchFamily="34" charset="0"/>
            </a:endParaRPr>
          </a:p>
          <a:p>
            <a:pPr marL="0" lvl="0" indent="0" algn="just">
              <a:buNone/>
            </a:pPr>
            <a:endParaRPr lang="es-ES" sz="2400" dirty="0"/>
          </a:p>
          <a:p>
            <a:pPr marL="0" indent="0">
              <a:buNone/>
            </a:pPr>
            <a:endParaRPr lang="es-ES" sz="4400" b="1" dirty="0" smtClean="0">
              <a:solidFill>
                <a:schemeClr val="tx2"/>
              </a:solidFill>
              <a:latin typeface="Arial" pitchFamily="34" charset="0"/>
              <a:cs typeface="Arial" pitchFamily="34" charset="0"/>
            </a:endParaRPr>
          </a:p>
          <a:p>
            <a:pPr marL="0" indent="0">
              <a:buNone/>
            </a:pPr>
            <a:endParaRPr lang="es-ES" sz="4400" b="1" dirty="0" smtClean="0">
              <a:solidFill>
                <a:schemeClr val="tx2"/>
              </a:solidFill>
              <a:latin typeface="Arial" pitchFamily="34" charset="0"/>
              <a:cs typeface="Arial" pitchFamily="34" charset="0"/>
            </a:endParaRPr>
          </a:p>
          <a:p>
            <a:pPr marL="0" indent="0">
              <a:buNone/>
            </a:pPr>
            <a:endParaRPr lang="es-ES_tradnl" sz="2400" dirty="0"/>
          </a:p>
          <a:p>
            <a:pPr marL="0" indent="0">
              <a:buNone/>
            </a:pPr>
            <a:endParaRPr lang="es-ES" dirty="0"/>
          </a:p>
        </p:txBody>
      </p:sp>
      <p:sp>
        <p:nvSpPr>
          <p:cNvPr id="3" name="2 CuadroTexto"/>
          <p:cNvSpPr txBox="1"/>
          <p:nvPr/>
        </p:nvSpPr>
        <p:spPr>
          <a:xfrm>
            <a:off x="467544" y="1772816"/>
            <a:ext cx="8568952" cy="4893647"/>
          </a:xfrm>
          <a:prstGeom prst="rect">
            <a:avLst/>
          </a:prstGeom>
          <a:noFill/>
        </p:spPr>
        <p:txBody>
          <a:bodyPr wrap="square" rtlCol="0">
            <a:spAutoFit/>
          </a:bodyPr>
          <a:lstStyle/>
          <a:p>
            <a:pPr algn="just"/>
            <a:r>
              <a:rPr lang="es-ES" sz="2800" b="1" dirty="0" smtClean="0">
                <a:solidFill>
                  <a:srgbClr val="00B050"/>
                </a:solidFill>
                <a:sym typeface="Wingdings"/>
              </a:rPr>
              <a:t></a:t>
            </a:r>
            <a:r>
              <a:rPr lang="es-ES" sz="2000" dirty="0" smtClean="0">
                <a:sym typeface="Wingdings"/>
              </a:rPr>
              <a:t> Desde el sistema Sanitario, impulsar la valoración del grado de Discapacidad, Dependencia o Atención Temprana, si las patologías del ciudadano cumplen con los niveles, baremos y circunstancias necesarias para cada procedimiento.</a:t>
            </a:r>
          </a:p>
          <a:p>
            <a:pPr algn="just"/>
            <a:endParaRPr lang="es-ES" sz="2000" dirty="0" smtClean="0"/>
          </a:p>
          <a:p>
            <a:pPr algn="just"/>
            <a:r>
              <a:rPr lang="es-ES" sz="2800" b="1" dirty="0" smtClean="0">
                <a:solidFill>
                  <a:srgbClr val="00B050"/>
                </a:solidFill>
                <a:sym typeface="Wingdings"/>
              </a:rPr>
              <a:t></a:t>
            </a:r>
            <a:r>
              <a:rPr lang="es-ES" sz="2000" dirty="0" smtClean="0">
                <a:sym typeface="Wingdings"/>
              </a:rPr>
              <a:t> Desde el INE, Padrón, o sistema sanitario, se detecta que el nacimiento de un nuevo ciudadano puede contribuir a que la unidad de convivencia adquiera el titulo de Familia Numero o Monoparental.</a:t>
            </a:r>
            <a:endParaRPr lang="es-ES" sz="2000" dirty="0"/>
          </a:p>
          <a:p>
            <a:pPr algn="just"/>
            <a:endParaRPr lang="es-ES" sz="2000" dirty="0" smtClean="0"/>
          </a:p>
          <a:p>
            <a:pPr algn="just"/>
            <a:r>
              <a:rPr lang="es-ES" sz="2800" b="1" dirty="0" smtClean="0">
                <a:solidFill>
                  <a:srgbClr val="00B050"/>
                </a:solidFill>
                <a:sym typeface="Wingdings"/>
              </a:rPr>
              <a:t></a:t>
            </a:r>
            <a:r>
              <a:rPr lang="es-ES" sz="2000" dirty="0" smtClean="0">
                <a:sym typeface="Wingdings"/>
              </a:rPr>
              <a:t> Si desde la Valoración de Grado de Discapacidad, afecta a la revisión de otros procedimientos que tenga el ciudadano, como obtener el título de Familia Numerosa, o su cambio de categoría, Bono Social Eléctrico, etc...</a:t>
            </a:r>
          </a:p>
          <a:p>
            <a:pPr algn="just"/>
            <a:endParaRPr lang="es-ES" sz="2000" dirty="0" smtClean="0"/>
          </a:p>
          <a:p>
            <a:pPr algn="just"/>
            <a:r>
              <a:rPr lang="es-ES" sz="2800" b="1" dirty="0">
                <a:solidFill>
                  <a:srgbClr val="00B050"/>
                </a:solidFill>
                <a:sym typeface="Wingdings"/>
              </a:rPr>
              <a:t></a:t>
            </a:r>
            <a:r>
              <a:rPr lang="es-ES" sz="2000" dirty="0">
                <a:sym typeface="Wingdings"/>
              </a:rPr>
              <a:t> </a:t>
            </a:r>
            <a:r>
              <a:rPr lang="es-ES" sz="2000" dirty="0" smtClean="0">
                <a:sym typeface="Wingdings"/>
              </a:rPr>
              <a:t>En definitiva cualquier actuación sobre una administración que su resultado sea requisito de otras ayudas sociales, familiares o sanitarias.</a:t>
            </a:r>
            <a:endParaRPr lang="es-ES" sz="2000" dirty="0"/>
          </a:p>
        </p:txBody>
      </p:sp>
      <p:pic>
        <p:nvPicPr>
          <p:cNvPr id="8" name="7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5448"/>
            <a:ext cx="9167523" cy="1296144"/>
          </a:xfrm>
          <a:prstGeom prst="rect">
            <a:avLst/>
          </a:prstGeom>
        </p:spPr>
      </p:pic>
    </p:spTree>
    <p:extLst>
      <p:ext uri="{BB962C8B-B14F-4D97-AF65-F5344CB8AC3E}">
        <p14:creationId xmlns:p14="http://schemas.microsoft.com/office/powerpoint/2010/main" val="66348613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5" name="4 Marcador de contenido"/>
          <p:cNvSpPr>
            <a:spLocks noGrp="1"/>
          </p:cNvSpPr>
          <p:nvPr>
            <p:ph idx="1"/>
          </p:nvPr>
        </p:nvSpPr>
        <p:spPr>
          <a:xfrm>
            <a:off x="464787" y="3068960"/>
            <a:ext cx="8280920" cy="1944216"/>
          </a:xfrm>
        </p:spPr>
        <p:txBody>
          <a:bodyPr>
            <a:normAutofit/>
          </a:bodyPr>
          <a:lstStyle/>
          <a:p>
            <a:pPr marL="914400" lvl="2" indent="0" algn="ctr">
              <a:buNone/>
            </a:pPr>
            <a:r>
              <a:rPr lang="es-ES" sz="52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Retos, inconvenientes y barreras a vencer</a:t>
            </a:r>
          </a:p>
        </p:txBody>
      </p:sp>
      <p:sp>
        <p:nvSpPr>
          <p:cNvPr id="4" name="3 Título"/>
          <p:cNvSpPr>
            <a:spLocks noGrp="1"/>
          </p:cNvSpPr>
          <p:nvPr>
            <p:ph type="title"/>
          </p:nvPr>
        </p:nvSpPr>
        <p:spPr>
          <a:xfrm>
            <a:off x="323528" y="116632"/>
            <a:ext cx="8219256" cy="1008112"/>
          </a:xfrm>
        </p:spPr>
        <p:txBody>
          <a:bodyPr>
            <a:normAutofit fontScale="90000"/>
          </a:bodyPr>
          <a:lstStyle/>
          <a:p>
            <a:r>
              <a:rPr lang="es-ES_tradnl" sz="3200" dirty="0"/>
              <a:t/>
            </a:r>
            <a:br>
              <a:rPr lang="es-ES_tradnl" sz="3200" dirty="0"/>
            </a:br>
            <a:endParaRPr lang="es-ES" sz="3600" b="1" u="sng" dirty="0"/>
          </a:p>
        </p:txBody>
      </p:sp>
      <p:sp>
        <p:nvSpPr>
          <p:cNvPr id="6" name="4 Marcador de contenido"/>
          <p:cNvSpPr txBox="1">
            <a:spLocks/>
          </p:cNvSpPr>
          <p:nvPr/>
        </p:nvSpPr>
        <p:spPr>
          <a:xfrm>
            <a:off x="353224" y="1124744"/>
            <a:ext cx="8229600" cy="144016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914400" lvl="2" indent="0" algn="ctr">
              <a:buNone/>
            </a:pPr>
            <a:r>
              <a:rPr lang="es-ES" sz="8000" b="1" dirty="0" smtClean="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rPr>
              <a:t>Módulo I.5</a:t>
            </a:r>
            <a:endParaRPr lang="es-ES" sz="8000" b="1" dirty="0">
              <a:ln w="18000">
                <a:solidFill>
                  <a:schemeClr val="accent2">
                    <a:satMod val="140000"/>
                  </a:schemeClr>
                </a:solidFill>
                <a:prstDash val="solid"/>
                <a:miter lim="800000"/>
              </a:ln>
              <a:solidFill>
                <a:srgbClr val="00B0F0"/>
              </a:solidFill>
              <a:effectLst>
                <a:outerShdw blurRad="25500" dist="23000" dir="7020000" algn="tl">
                  <a:srgbClr val="000000">
                    <a:alpha val="50000"/>
                  </a:srgbClr>
                </a:outerShdw>
              </a:effectLst>
            </a:endParaRPr>
          </a:p>
          <a:p>
            <a:pPr marL="0" indent="0">
              <a:buFont typeface="Arial" pitchFamily="34" charset="0"/>
              <a:buNone/>
            </a:pPr>
            <a:endParaRPr lang="es-ES" sz="4400" b="1" dirty="0" smtClean="0">
              <a:solidFill>
                <a:schemeClr val="tx2"/>
              </a:solidFill>
              <a:latin typeface="Arial" pitchFamily="34" charset="0"/>
              <a:cs typeface="Arial" pitchFamily="34" charset="0"/>
            </a:endParaRPr>
          </a:p>
          <a:p>
            <a:pPr marL="0" indent="0">
              <a:buFont typeface="Arial" pitchFamily="34" charset="0"/>
              <a:buNone/>
            </a:pPr>
            <a:endParaRPr lang="es-ES" sz="4400" b="1" dirty="0" smtClean="0">
              <a:solidFill>
                <a:schemeClr val="tx2"/>
              </a:solidFill>
              <a:latin typeface="Arial" pitchFamily="34" charset="0"/>
              <a:cs typeface="Arial" pitchFamily="34" charset="0"/>
            </a:endParaRPr>
          </a:p>
          <a:p>
            <a:pPr marL="0" indent="0">
              <a:buFont typeface="Arial" pitchFamily="34" charset="0"/>
              <a:buNone/>
            </a:pPr>
            <a:endParaRPr lang="es-ES_tradnl" sz="2400" dirty="0" smtClean="0"/>
          </a:p>
          <a:p>
            <a:endParaRPr lang="es-ES" dirty="0"/>
          </a:p>
        </p:txBody>
      </p:sp>
      <p:pic>
        <p:nvPicPr>
          <p:cNvPr id="8" name="7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13" y="0"/>
            <a:ext cx="9167523" cy="1296144"/>
          </a:xfrm>
          <a:prstGeom prst="rect">
            <a:avLst/>
          </a:prstGeom>
        </p:spPr>
      </p:pic>
    </p:spTree>
    <p:extLst>
      <p:ext uri="{BB962C8B-B14F-4D97-AF65-F5344CB8AC3E}">
        <p14:creationId xmlns:p14="http://schemas.microsoft.com/office/powerpoint/2010/main" val="355158531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323528" y="116632"/>
            <a:ext cx="8219256" cy="1008112"/>
          </a:xfrm>
        </p:spPr>
        <p:txBody>
          <a:bodyPr>
            <a:normAutofit fontScale="90000"/>
          </a:bodyPr>
          <a:lstStyle/>
          <a:p>
            <a:r>
              <a:rPr lang="es-ES_tradnl" sz="3200" dirty="0"/>
              <a:t/>
            </a:r>
            <a:br>
              <a:rPr lang="es-ES_tradnl" sz="3200" dirty="0"/>
            </a:br>
            <a:endParaRPr lang="es-ES" sz="3600" b="1" u="sng" dirty="0"/>
          </a:p>
        </p:txBody>
      </p:sp>
      <p:sp>
        <p:nvSpPr>
          <p:cNvPr id="6" name="4 Marcador de contenido"/>
          <p:cNvSpPr>
            <a:spLocks noGrp="1"/>
          </p:cNvSpPr>
          <p:nvPr>
            <p:ph idx="1"/>
          </p:nvPr>
        </p:nvSpPr>
        <p:spPr>
          <a:xfrm>
            <a:off x="466264" y="1296144"/>
            <a:ext cx="8229600" cy="648073"/>
          </a:xfrm>
        </p:spPr>
        <p:txBody>
          <a:bodyPr>
            <a:normAutofit fontScale="85000" lnSpcReduction="20000"/>
          </a:bodyPr>
          <a:lstStyle/>
          <a:p>
            <a:pPr marL="914400" lvl="2" indent="0" algn="ctr">
              <a:buNone/>
            </a:pPr>
            <a:r>
              <a:rPr lang="es-ES" sz="52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Módulo </a:t>
            </a:r>
            <a:r>
              <a:rPr lang="es-ES" sz="52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I.5.a.  </a:t>
            </a:r>
            <a:r>
              <a:rPr lang="es-ES" sz="5200" b="1" dirty="0" smtClean="0">
                <a:ln w="18000">
                  <a:solidFill>
                    <a:schemeClr val="accent2">
                      <a:satMod val="140000"/>
                    </a:schemeClr>
                  </a:solidFill>
                  <a:prstDash val="solid"/>
                  <a:miter lim="800000"/>
                </a:ln>
                <a:solidFill>
                  <a:schemeClr val="tx2">
                    <a:lumMod val="40000"/>
                    <a:lumOff val="60000"/>
                  </a:schemeClr>
                </a:solidFill>
                <a:effectLst>
                  <a:outerShdw blurRad="25500" dist="23000" dir="7020000" algn="tl">
                    <a:srgbClr val="000000">
                      <a:alpha val="50000"/>
                    </a:srgbClr>
                  </a:outerShdw>
                </a:effectLst>
              </a:rPr>
              <a:t>Legislativos</a:t>
            </a:r>
          </a:p>
          <a:p>
            <a:pPr marL="914400" lvl="2" indent="0" algn="ctr">
              <a:buNone/>
            </a:pPr>
            <a:endParaRPr lang="es-ES_tradnl" sz="5000" b="1" dirty="0">
              <a:ln w="18000">
                <a:solidFill>
                  <a:schemeClr val="accent2">
                    <a:satMod val="140000"/>
                  </a:schemeClr>
                </a:solidFill>
                <a:prstDash val="solid"/>
                <a:miter lim="800000"/>
              </a:ln>
              <a:solidFill>
                <a:schemeClr val="tx2">
                  <a:lumMod val="40000"/>
                  <a:lumOff val="60000"/>
                </a:schemeClr>
              </a:solidFill>
              <a:effectLst>
                <a:outerShdw blurRad="25500" dist="23000" dir="7020000" algn="tl">
                  <a:srgbClr val="000000">
                    <a:alpha val="50000"/>
                  </a:srgbClr>
                </a:outerShdw>
              </a:effectLst>
            </a:endParaRPr>
          </a:p>
          <a:p>
            <a:pPr marL="0" indent="0">
              <a:buNone/>
            </a:pPr>
            <a:endParaRPr lang="es-ES" sz="1800" b="1" dirty="0" smtClean="0">
              <a:solidFill>
                <a:schemeClr val="tx2"/>
              </a:solidFill>
              <a:latin typeface="Arial" pitchFamily="34" charset="0"/>
              <a:cs typeface="Arial" pitchFamily="34" charset="0"/>
            </a:endParaRPr>
          </a:p>
          <a:p>
            <a:pPr marL="0" lvl="0" indent="0" algn="just">
              <a:buNone/>
            </a:pPr>
            <a:endParaRPr lang="es-ES" sz="2400" dirty="0"/>
          </a:p>
          <a:p>
            <a:pPr marL="0" indent="0">
              <a:buNone/>
            </a:pPr>
            <a:endParaRPr lang="es-ES" sz="4400" b="1" dirty="0" smtClean="0">
              <a:solidFill>
                <a:schemeClr val="tx2"/>
              </a:solidFill>
              <a:latin typeface="Arial" pitchFamily="34" charset="0"/>
              <a:cs typeface="Arial" pitchFamily="34" charset="0"/>
            </a:endParaRPr>
          </a:p>
          <a:p>
            <a:pPr marL="0" indent="0">
              <a:buNone/>
            </a:pPr>
            <a:endParaRPr lang="es-ES" sz="4400" b="1" dirty="0" smtClean="0">
              <a:solidFill>
                <a:schemeClr val="tx2"/>
              </a:solidFill>
              <a:latin typeface="Arial" pitchFamily="34" charset="0"/>
              <a:cs typeface="Arial" pitchFamily="34" charset="0"/>
            </a:endParaRPr>
          </a:p>
          <a:p>
            <a:pPr marL="0" indent="0">
              <a:buNone/>
            </a:pPr>
            <a:endParaRPr lang="es-ES_tradnl" sz="2400" dirty="0"/>
          </a:p>
          <a:p>
            <a:pPr marL="0" indent="0">
              <a:buNone/>
            </a:pPr>
            <a:endParaRPr lang="es-ES" dirty="0"/>
          </a:p>
        </p:txBody>
      </p:sp>
      <p:sp>
        <p:nvSpPr>
          <p:cNvPr id="3" name="2 CuadroTexto"/>
          <p:cNvSpPr txBox="1"/>
          <p:nvPr/>
        </p:nvSpPr>
        <p:spPr>
          <a:xfrm>
            <a:off x="467544" y="1656576"/>
            <a:ext cx="8568952" cy="5201424"/>
          </a:xfrm>
          <a:prstGeom prst="rect">
            <a:avLst/>
          </a:prstGeom>
          <a:noFill/>
        </p:spPr>
        <p:txBody>
          <a:bodyPr wrap="square" rtlCol="0">
            <a:spAutoFit/>
          </a:bodyPr>
          <a:lstStyle/>
          <a:p>
            <a:pPr algn="just"/>
            <a:r>
              <a:rPr lang="es-ES" sz="2800" b="1" dirty="0" smtClean="0">
                <a:solidFill>
                  <a:srgbClr val="00B050"/>
                </a:solidFill>
                <a:sym typeface="Wingdings"/>
              </a:rPr>
              <a:t></a:t>
            </a:r>
            <a:r>
              <a:rPr lang="es-ES" sz="2000" dirty="0" smtClean="0">
                <a:sym typeface="Wingdings"/>
              </a:rPr>
              <a:t> La evolución tecnológica, su difusión y uso de la ciudadanía va varios años por delante de la capacidad legislativa de recoger normativamente su uso y validez.</a:t>
            </a:r>
          </a:p>
          <a:p>
            <a:pPr algn="just"/>
            <a:endParaRPr lang="es-ES" sz="1600" dirty="0" smtClean="0"/>
          </a:p>
          <a:p>
            <a:pPr algn="just"/>
            <a:r>
              <a:rPr lang="es-ES" sz="2800" b="1" dirty="0" smtClean="0">
                <a:solidFill>
                  <a:srgbClr val="00B050"/>
                </a:solidFill>
                <a:sym typeface="Wingdings"/>
              </a:rPr>
              <a:t></a:t>
            </a:r>
            <a:r>
              <a:rPr lang="es-ES" sz="2000" dirty="0" smtClean="0">
                <a:sym typeface="Wingdings"/>
              </a:rPr>
              <a:t> Se centra mucho más en las garantías administrativas que en el beneficio del ciudadano, en el algunos casos como la NOTIFICACIÓN, invalida cualquier avance que haya supuesto su propio reconocimiento técnico en interpretaciones legales. La obligación del envío en papel pese a tener conocimiento de recepción por medios electrónicos.</a:t>
            </a:r>
            <a:endParaRPr lang="es-ES" sz="2000" dirty="0"/>
          </a:p>
          <a:p>
            <a:pPr algn="just"/>
            <a:endParaRPr lang="es-ES" sz="1600" dirty="0" smtClean="0"/>
          </a:p>
          <a:p>
            <a:pPr algn="just"/>
            <a:r>
              <a:rPr lang="es-ES" sz="2800" b="1" dirty="0" smtClean="0">
                <a:solidFill>
                  <a:srgbClr val="00B050"/>
                </a:solidFill>
                <a:sym typeface="Wingdings"/>
              </a:rPr>
              <a:t></a:t>
            </a:r>
            <a:r>
              <a:rPr lang="es-ES" sz="2000" dirty="0" smtClean="0">
                <a:sym typeface="Wingdings"/>
              </a:rPr>
              <a:t> Las exigencias legales sobre las técnicas utilizadas frente a la exigidas en papel.</a:t>
            </a:r>
          </a:p>
          <a:p>
            <a:pPr algn="just"/>
            <a:endParaRPr lang="es-ES" sz="1600" dirty="0" smtClean="0"/>
          </a:p>
          <a:p>
            <a:pPr algn="just"/>
            <a:r>
              <a:rPr lang="es-ES" sz="2800" b="1" dirty="0">
                <a:solidFill>
                  <a:srgbClr val="00B050"/>
                </a:solidFill>
                <a:sym typeface="Wingdings"/>
              </a:rPr>
              <a:t></a:t>
            </a:r>
            <a:r>
              <a:rPr lang="es-ES" sz="2000" dirty="0">
                <a:sym typeface="Wingdings"/>
              </a:rPr>
              <a:t> </a:t>
            </a:r>
            <a:r>
              <a:rPr lang="es-ES" sz="2000" dirty="0" smtClean="0">
                <a:sym typeface="Wingdings"/>
              </a:rPr>
              <a:t>La interpretaciones literales de las normas, aunque la flexibilidad en su interpretación pueda ser un beneficio para el ciudadano, protección de datos.</a:t>
            </a:r>
            <a:endParaRPr lang="es-ES" sz="2000" dirty="0"/>
          </a:p>
        </p:txBody>
      </p:sp>
      <p:pic>
        <p:nvPicPr>
          <p:cNvPr id="7" name="6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24" y="0"/>
            <a:ext cx="9167523" cy="1296144"/>
          </a:xfrm>
          <a:prstGeom prst="rect">
            <a:avLst/>
          </a:prstGeom>
        </p:spPr>
      </p:pic>
    </p:spTree>
    <p:extLst>
      <p:ext uri="{BB962C8B-B14F-4D97-AF65-F5344CB8AC3E}">
        <p14:creationId xmlns:p14="http://schemas.microsoft.com/office/powerpoint/2010/main" val="305105943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323528" y="116632"/>
            <a:ext cx="8219256" cy="1008112"/>
          </a:xfrm>
        </p:spPr>
        <p:txBody>
          <a:bodyPr>
            <a:normAutofit fontScale="90000"/>
          </a:bodyPr>
          <a:lstStyle/>
          <a:p>
            <a:r>
              <a:rPr lang="es-ES_tradnl" sz="3200" dirty="0"/>
              <a:t/>
            </a:r>
            <a:br>
              <a:rPr lang="es-ES_tradnl" sz="3200" dirty="0"/>
            </a:br>
            <a:endParaRPr lang="es-ES" sz="3600" b="1" u="sng" dirty="0"/>
          </a:p>
        </p:txBody>
      </p:sp>
      <p:sp>
        <p:nvSpPr>
          <p:cNvPr id="6" name="4 Marcador de contenido"/>
          <p:cNvSpPr>
            <a:spLocks noGrp="1"/>
          </p:cNvSpPr>
          <p:nvPr>
            <p:ph idx="1"/>
          </p:nvPr>
        </p:nvSpPr>
        <p:spPr>
          <a:xfrm>
            <a:off x="467544" y="1279416"/>
            <a:ext cx="8229600" cy="648073"/>
          </a:xfrm>
        </p:spPr>
        <p:txBody>
          <a:bodyPr>
            <a:normAutofit fontScale="85000" lnSpcReduction="20000"/>
          </a:bodyPr>
          <a:lstStyle/>
          <a:p>
            <a:pPr marL="914400" lvl="2" indent="0" algn="ctr">
              <a:buNone/>
            </a:pPr>
            <a:r>
              <a:rPr lang="es-ES" sz="52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Módulo </a:t>
            </a:r>
            <a:r>
              <a:rPr lang="es-ES" sz="52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I.5.b.  </a:t>
            </a:r>
            <a:r>
              <a:rPr lang="es-ES" sz="5200" b="1" dirty="0" smtClean="0">
                <a:ln w="18000">
                  <a:solidFill>
                    <a:schemeClr val="accent2">
                      <a:satMod val="140000"/>
                    </a:schemeClr>
                  </a:solidFill>
                  <a:prstDash val="solid"/>
                  <a:miter lim="800000"/>
                </a:ln>
                <a:solidFill>
                  <a:schemeClr val="tx2">
                    <a:lumMod val="40000"/>
                    <a:lumOff val="60000"/>
                  </a:schemeClr>
                </a:solidFill>
                <a:effectLst>
                  <a:outerShdw blurRad="25500" dist="23000" dir="7020000" algn="tl">
                    <a:srgbClr val="000000">
                      <a:alpha val="50000"/>
                    </a:srgbClr>
                  </a:outerShdw>
                </a:effectLst>
              </a:rPr>
              <a:t>Desconfianza</a:t>
            </a:r>
          </a:p>
          <a:p>
            <a:pPr marL="914400" lvl="2" indent="0" algn="ctr">
              <a:buNone/>
            </a:pPr>
            <a:endParaRPr lang="es-ES_tradnl" sz="5000" b="1" dirty="0">
              <a:ln w="18000">
                <a:solidFill>
                  <a:schemeClr val="accent2">
                    <a:satMod val="140000"/>
                  </a:schemeClr>
                </a:solidFill>
                <a:prstDash val="solid"/>
                <a:miter lim="800000"/>
              </a:ln>
              <a:solidFill>
                <a:schemeClr val="tx2">
                  <a:lumMod val="40000"/>
                  <a:lumOff val="60000"/>
                </a:schemeClr>
              </a:solidFill>
              <a:effectLst>
                <a:outerShdw blurRad="25500" dist="23000" dir="7020000" algn="tl">
                  <a:srgbClr val="000000">
                    <a:alpha val="50000"/>
                  </a:srgbClr>
                </a:outerShdw>
              </a:effectLst>
            </a:endParaRPr>
          </a:p>
          <a:p>
            <a:pPr marL="0" indent="0">
              <a:buNone/>
            </a:pPr>
            <a:endParaRPr lang="es-ES" sz="1800" b="1" dirty="0" smtClean="0">
              <a:solidFill>
                <a:schemeClr val="tx2"/>
              </a:solidFill>
              <a:latin typeface="Arial" pitchFamily="34" charset="0"/>
              <a:cs typeface="Arial" pitchFamily="34" charset="0"/>
            </a:endParaRPr>
          </a:p>
          <a:p>
            <a:pPr marL="0" lvl="0" indent="0" algn="just">
              <a:buNone/>
            </a:pPr>
            <a:endParaRPr lang="es-ES" sz="2400" dirty="0"/>
          </a:p>
          <a:p>
            <a:pPr marL="0" indent="0">
              <a:buNone/>
            </a:pPr>
            <a:endParaRPr lang="es-ES" sz="4400" b="1" dirty="0" smtClean="0">
              <a:solidFill>
                <a:schemeClr val="tx2"/>
              </a:solidFill>
              <a:latin typeface="Arial" pitchFamily="34" charset="0"/>
              <a:cs typeface="Arial" pitchFamily="34" charset="0"/>
            </a:endParaRPr>
          </a:p>
          <a:p>
            <a:pPr marL="0" indent="0">
              <a:buNone/>
            </a:pPr>
            <a:endParaRPr lang="es-ES" sz="4400" b="1" dirty="0" smtClean="0">
              <a:solidFill>
                <a:schemeClr val="tx2"/>
              </a:solidFill>
              <a:latin typeface="Arial" pitchFamily="34" charset="0"/>
              <a:cs typeface="Arial" pitchFamily="34" charset="0"/>
            </a:endParaRPr>
          </a:p>
          <a:p>
            <a:pPr marL="0" indent="0">
              <a:buNone/>
            </a:pPr>
            <a:endParaRPr lang="es-ES_tradnl" sz="2400" dirty="0"/>
          </a:p>
          <a:p>
            <a:pPr marL="0" indent="0">
              <a:buNone/>
            </a:pPr>
            <a:endParaRPr lang="es-ES" dirty="0"/>
          </a:p>
        </p:txBody>
      </p:sp>
      <p:sp>
        <p:nvSpPr>
          <p:cNvPr id="3" name="2 CuadroTexto"/>
          <p:cNvSpPr txBox="1"/>
          <p:nvPr/>
        </p:nvSpPr>
        <p:spPr>
          <a:xfrm>
            <a:off x="467544" y="1706602"/>
            <a:ext cx="8568952" cy="5016758"/>
          </a:xfrm>
          <a:prstGeom prst="rect">
            <a:avLst/>
          </a:prstGeom>
          <a:noFill/>
        </p:spPr>
        <p:txBody>
          <a:bodyPr wrap="square" rtlCol="0">
            <a:spAutoFit/>
          </a:bodyPr>
          <a:lstStyle/>
          <a:p>
            <a:pPr algn="just"/>
            <a:r>
              <a:rPr lang="es-ES" sz="2800" b="1" dirty="0" smtClean="0">
                <a:solidFill>
                  <a:srgbClr val="00B050"/>
                </a:solidFill>
                <a:sym typeface="Wingdings"/>
              </a:rPr>
              <a:t></a:t>
            </a:r>
            <a:r>
              <a:rPr lang="es-ES" sz="2000" dirty="0" smtClean="0">
                <a:sym typeface="Wingdings"/>
              </a:rPr>
              <a:t> La propia legislativa: presentación de solicitudes electrónicas, representaciones, firma, notificación.</a:t>
            </a:r>
          </a:p>
          <a:p>
            <a:pPr algn="just"/>
            <a:endParaRPr lang="es-ES" sz="1600" dirty="0" smtClean="0"/>
          </a:p>
          <a:p>
            <a:pPr algn="just"/>
            <a:r>
              <a:rPr lang="es-ES" sz="2800" b="1" dirty="0" smtClean="0">
                <a:solidFill>
                  <a:srgbClr val="00B050"/>
                </a:solidFill>
                <a:sym typeface="Wingdings"/>
              </a:rPr>
              <a:t></a:t>
            </a:r>
            <a:r>
              <a:rPr lang="es-ES" sz="2000" dirty="0" smtClean="0">
                <a:sym typeface="Wingdings"/>
              </a:rPr>
              <a:t> El ciudadano, tiene mayor preocupación del control del Estado y la información que de él dispone, que las que entrega de sus datos, sin ninguna garantía, a comercios y redes sociales. Ve al estado como un “enemigo”. Ello en gran parte es la falta proactividad, al fin y al cabo, el estado solo se dirige a él de oficio, para comunicarle, multas, sanciones, impuestos, etc..</a:t>
            </a:r>
            <a:endParaRPr lang="es-ES" sz="2000" dirty="0"/>
          </a:p>
          <a:p>
            <a:pPr algn="just"/>
            <a:endParaRPr lang="es-ES" sz="1600" dirty="0" smtClean="0"/>
          </a:p>
          <a:p>
            <a:pPr algn="just"/>
            <a:r>
              <a:rPr lang="es-ES" sz="2800" b="1" dirty="0" smtClean="0">
                <a:solidFill>
                  <a:srgbClr val="00B050"/>
                </a:solidFill>
                <a:sym typeface="Wingdings"/>
              </a:rPr>
              <a:t></a:t>
            </a:r>
            <a:r>
              <a:rPr lang="es-ES" sz="2000" dirty="0" smtClean="0">
                <a:sym typeface="Wingdings"/>
              </a:rPr>
              <a:t> Las continuas estafas por internet, enlaces falsos, suplantaciones de identidad, la </a:t>
            </a:r>
            <a:r>
              <a:rPr lang="es-ES" sz="2000" dirty="0" err="1" smtClean="0">
                <a:sym typeface="Wingdings"/>
              </a:rPr>
              <a:t>Fake</a:t>
            </a:r>
            <a:r>
              <a:rPr lang="es-ES" sz="2000" dirty="0" smtClean="0">
                <a:sym typeface="Wingdings"/>
              </a:rPr>
              <a:t> New. En especial en colectivos vulnerables en razón de su grado de discapacidad intelectual, edad, o nivel cultural.</a:t>
            </a:r>
          </a:p>
          <a:p>
            <a:pPr algn="just"/>
            <a:endParaRPr lang="es-ES" sz="1600" dirty="0" smtClean="0"/>
          </a:p>
          <a:p>
            <a:pPr algn="just"/>
            <a:r>
              <a:rPr lang="es-ES" sz="2800" b="1" dirty="0">
                <a:solidFill>
                  <a:srgbClr val="00B050"/>
                </a:solidFill>
                <a:sym typeface="Wingdings"/>
              </a:rPr>
              <a:t></a:t>
            </a:r>
            <a:r>
              <a:rPr lang="es-ES" sz="2000" dirty="0">
                <a:sym typeface="Wingdings"/>
              </a:rPr>
              <a:t> </a:t>
            </a:r>
            <a:r>
              <a:rPr lang="es-ES" sz="2000" dirty="0" smtClean="0">
                <a:sym typeface="Wingdings"/>
              </a:rPr>
              <a:t>La “Brecha Digital” no tanto en su conectividad o dispositivos, sino en lo complejo de manejo de las WEB de las administración.</a:t>
            </a:r>
            <a:endParaRPr lang="es-ES" sz="2000" dirty="0"/>
          </a:p>
        </p:txBody>
      </p:sp>
      <p:pic>
        <p:nvPicPr>
          <p:cNvPr id="8" name="7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6728"/>
            <a:ext cx="9167523" cy="1296144"/>
          </a:xfrm>
          <a:prstGeom prst="rect">
            <a:avLst/>
          </a:prstGeom>
        </p:spPr>
      </p:pic>
    </p:spTree>
    <p:extLst>
      <p:ext uri="{BB962C8B-B14F-4D97-AF65-F5344CB8AC3E}">
        <p14:creationId xmlns:p14="http://schemas.microsoft.com/office/powerpoint/2010/main" val="94573548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77875c4a-a636-4041-8a22-9d2873ab0a66" xsi:nil="true"/>
    <lcf76f155ced4ddcb4097134ff3c332f xmlns="0e52356b-ee2f-417e-afeb-2ffe720aa84d">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o" ma:contentTypeID="0x010100D9109B345219674484B9D75E9FBD6EFA" ma:contentTypeVersion="14" ma:contentTypeDescription="Crear nuevo documento." ma:contentTypeScope="" ma:versionID="118ac02fc88892f9958837a2bfc7959e">
  <xsd:schema xmlns:xsd="http://www.w3.org/2001/XMLSchema" xmlns:xs="http://www.w3.org/2001/XMLSchema" xmlns:p="http://schemas.microsoft.com/office/2006/metadata/properties" xmlns:ns2="0e52356b-ee2f-417e-afeb-2ffe720aa84d" xmlns:ns3="77875c4a-a636-4041-8a22-9d2873ab0a66" targetNamespace="http://schemas.microsoft.com/office/2006/metadata/properties" ma:root="true" ma:fieldsID="e022021f7e9291448b5fb6cb07607982" ns2:_="" ns3:_="">
    <xsd:import namespace="0e52356b-ee2f-417e-afeb-2ffe720aa84d"/>
    <xsd:import namespace="77875c4a-a636-4041-8a22-9d2873ab0a66"/>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ServiceObjectDetectorVersions" minOccurs="0"/>
                <xsd:element ref="ns2:MediaLengthInSeconds" minOccurs="0"/>
                <xsd:element ref="ns3:SharedWithUsers" minOccurs="0"/>
                <xsd:element ref="ns3:SharedWithDetail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e52356b-ee2f-417e-afeb-2ffe720aa84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Etiquetas de imagen" ma:readOnly="false" ma:fieldId="{5cf76f15-5ced-4ddc-b409-7134ff3c332f}" ma:taxonomyMulti="true" ma:sspId="b6b9b444-1e45-4268-b8b7-af71215058d6" ma:termSetId="09814cd3-568e-fe90-9814-8d621ff8fb84" ma:anchorId="fba54fb3-c3e1-fe81-a776-ca4b69148c4d" ma:open="true" ma:isKeyword="false">
      <xsd:complexType>
        <xsd:sequence>
          <xsd:element ref="pc:Terms" minOccurs="0" maxOccurs="1"/>
        </xsd:sequence>
      </xsd:complex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7875c4a-a636-4041-8a22-9d2873ab0a66"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95bb6b6e-5b22-43ef-88d8-73c10cea690c}" ma:internalName="TaxCatchAll" ma:showField="CatchAllData" ma:web="77875c4a-a636-4041-8a22-9d2873ab0a66">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Compartid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Detalles de uso compartido"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9A9F2EA-CCF8-40D1-8C36-06CF57C1A288}">
  <ds:schemaRefs>
    <ds:schemaRef ds:uri="http://purl.org/dc/elements/1.1/"/>
    <ds:schemaRef ds:uri="http://schemas.microsoft.com/office/2006/metadata/properties"/>
    <ds:schemaRef ds:uri="http://purl.org/dc/terms/"/>
    <ds:schemaRef ds:uri="77875c4a-a636-4041-8a22-9d2873ab0a66"/>
    <ds:schemaRef ds:uri="http://schemas.microsoft.com/office/2006/documentManagement/types"/>
    <ds:schemaRef ds:uri="http://schemas.microsoft.com/office/infopath/2007/PartnerControls"/>
    <ds:schemaRef ds:uri="http://schemas.openxmlformats.org/package/2006/metadata/core-properties"/>
    <ds:schemaRef ds:uri="0e52356b-ee2f-417e-afeb-2ffe720aa84d"/>
    <ds:schemaRef ds:uri="http://www.w3.org/XML/1998/namespace"/>
    <ds:schemaRef ds:uri="http://purl.org/dc/dcmitype/"/>
  </ds:schemaRefs>
</ds:datastoreItem>
</file>

<file path=customXml/itemProps2.xml><?xml version="1.0" encoding="utf-8"?>
<ds:datastoreItem xmlns:ds="http://schemas.openxmlformats.org/officeDocument/2006/customXml" ds:itemID="{8C66A0B9-CC36-48B0-B507-59D866A9466B}">
  <ds:schemaRefs>
    <ds:schemaRef ds:uri="http://schemas.microsoft.com/sharepoint/v3/contenttype/forms"/>
  </ds:schemaRefs>
</ds:datastoreItem>
</file>

<file path=customXml/itemProps3.xml><?xml version="1.0" encoding="utf-8"?>
<ds:datastoreItem xmlns:ds="http://schemas.openxmlformats.org/officeDocument/2006/customXml" ds:itemID="{5ABEFCC2-ECA1-4AD5-854E-2403A919DE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e52356b-ee2f-417e-afeb-2ffe720aa84d"/>
    <ds:schemaRef ds:uri="77875c4a-a636-4041-8a22-9d2873ab0a6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4339</TotalTime>
  <Words>897</Words>
  <Application>Microsoft Office PowerPoint</Application>
  <PresentationFormat>Presentación en pantalla (4:3)</PresentationFormat>
  <Paragraphs>209</Paragraphs>
  <Slides>23</Slides>
  <Notes>23</Notes>
  <HiddenSlides>0</HiddenSlides>
  <MMClips>0</MMClips>
  <ScaleCrop>false</ScaleCrop>
  <HeadingPairs>
    <vt:vector size="4" baseType="variant">
      <vt:variant>
        <vt:lpstr>Tema</vt:lpstr>
      </vt:variant>
      <vt:variant>
        <vt:i4>1</vt:i4>
      </vt:variant>
      <vt:variant>
        <vt:lpstr>Títulos de diapositiva</vt:lpstr>
      </vt:variant>
      <vt:variant>
        <vt:i4>23</vt:i4>
      </vt:variant>
    </vt:vector>
  </HeadingPairs>
  <TitlesOfParts>
    <vt:vector size="24" baseType="lpstr">
      <vt:lpstr>Tema de Office</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LOPEZ ARIAS, ANA BELEN</dc:creator>
  <cp:lastModifiedBy>Familia Sola Aviles</cp:lastModifiedBy>
  <cp:revision>575</cp:revision>
  <cp:lastPrinted>2018-03-26T05:48:03Z</cp:lastPrinted>
  <dcterms:created xsi:type="dcterms:W3CDTF">2018-03-20T11:20:49Z</dcterms:created>
  <dcterms:modified xsi:type="dcterms:W3CDTF">2025-11-02T18:20:40Z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0x010100D9109B345219674484B9D75E9FBD6EFA</vt:lpwstr>
  </property>
</Properties>
</file>